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1" r:id="rId1"/>
  </p:sldMasterIdLst>
  <p:notesMasterIdLst>
    <p:notesMasterId r:id="rId25"/>
  </p:notesMasterIdLst>
  <p:handoutMasterIdLst>
    <p:handoutMasterId r:id="rId26"/>
  </p:handoutMasterIdLst>
  <p:sldIdLst>
    <p:sldId id="285" r:id="rId2"/>
    <p:sldId id="258" r:id="rId3"/>
    <p:sldId id="299" r:id="rId4"/>
    <p:sldId id="279" r:id="rId5"/>
    <p:sldId id="276" r:id="rId6"/>
    <p:sldId id="289" r:id="rId7"/>
    <p:sldId id="292" r:id="rId8"/>
    <p:sldId id="286" r:id="rId9"/>
    <p:sldId id="293" r:id="rId10"/>
    <p:sldId id="268" r:id="rId11"/>
    <p:sldId id="290" r:id="rId12"/>
    <p:sldId id="291" r:id="rId13"/>
    <p:sldId id="272" r:id="rId14"/>
    <p:sldId id="275" r:id="rId15"/>
    <p:sldId id="301" r:id="rId16"/>
    <p:sldId id="281" r:id="rId17"/>
    <p:sldId id="297" r:id="rId18"/>
    <p:sldId id="280" r:id="rId19"/>
    <p:sldId id="298" r:id="rId20"/>
    <p:sldId id="287" r:id="rId21"/>
    <p:sldId id="294" r:id="rId22"/>
    <p:sldId id="265" r:id="rId23"/>
    <p:sldId id="295" r:id="rId24"/>
  </p:sldIdLst>
  <p:sldSz cx="9144000" cy="5143500" type="screen16x9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A926"/>
    <a:srgbClr val="FFD057"/>
    <a:srgbClr val="00787E"/>
    <a:srgbClr val="00A8B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2160" autoAdjust="0"/>
  </p:normalViewPr>
  <p:slideViewPr>
    <p:cSldViewPr>
      <p:cViewPr>
        <p:scale>
          <a:sx n="150" d="100"/>
          <a:sy n="150" d="100"/>
        </p:scale>
        <p:origin x="-2112" y="-856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9" d="100"/>
          <a:sy n="79" d="100"/>
        </p:scale>
        <p:origin x="-2964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notesMaster" Target="notesMasters/notesMaster1.xml"/><Relationship Id="rId26" Type="http://schemas.openxmlformats.org/officeDocument/2006/relationships/handoutMaster" Target="handoutMasters/handoutMaster1.xml"/><Relationship Id="rId27" Type="http://schemas.openxmlformats.org/officeDocument/2006/relationships/printerSettings" Target="printerSettings/printerSettings1.bin"/><Relationship Id="rId28" Type="http://schemas.openxmlformats.org/officeDocument/2006/relationships/presProps" Target="presProps.xml"/><Relationship Id="rId29" Type="http://schemas.openxmlformats.org/officeDocument/2006/relationships/viewProps" Target="viewProps.xml"/><Relationship Id="rId30" Type="http://schemas.openxmlformats.org/officeDocument/2006/relationships/theme" Target="theme/theme1.xml"/><Relationship Id="rId3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32795E-C5F9-42F6-8CCD-D50600CFAB54}" type="datetimeFigureOut">
              <a:rPr lang="zh-TW" altLang="en-US" smtClean="0"/>
              <a:pPr/>
              <a:t>12/9/15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A9EDA2-A9CE-4094-8256-2AD3297C04D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508253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7C4654-CD87-40F5-9163-A46CD2CAE6FD}" type="datetimeFigureOut">
              <a:rPr lang="zh-TW" altLang="en-US" smtClean="0"/>
              <a:pPr/>
              <a:t>12/9/15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E00FD2-B105-4E91-AEC4-8C47A5AC3ED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656692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E00FD2-B105-4E91-AEC4-8C47A5AC3ED3}" type="slidenum">
              <a:rPr lang="zh-TW" altLang="en-US" smtClean="0"/>
              <a:pPr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088960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E00FD2-B105-4E91-AEC4-8C47A5AC3ED3}" type="slidenum">
              <a:rPr lang="zh-TW" altLang="en-US" smtClean="0"/>
              <a:pPr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01441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  <a:p>
            <a:r>
              <a:rPr lang="en-US"/>
              <a:t>----- Meeting Notes (12/9/15 13:47) -----</a:t>
            </a:r>
          </a:p>
          <a:p>
            <a:r>
              <a:rPr lang="en-US"/>
              <a:t>dual VMs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E00FD2-B105-4E91-AEC4-8C47A5AC3ED3}" type="slidenum">
              <a:rPr lang="zh-TW" altLang="en-US" smtClean="0"/>
              <a:pPr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48498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  <a:p>
            <a:r>
              <a:rPr lang="en-US" dirty="0"/>
              <a:t>----- Meeting Notes (12/9/15 13:57) -----</a:t>
            </a:r>
          </a:p>
          <a:p>
            <a:r>
              <a:rPr lang="en-US" dirty="0"/>
              <a:t>bluetooth remote control</a:t>
            </a:r>
          </a:p>
          <a:p>
            <a:r>
              <a:rPr lang="en-US" dirty="0"/>
              <a:t>6 bay &amp; 8 bay better fan (less noise)</a:t>
            </a:r>
          </a:p>
          <a:p>
            <a:r>
              <a:rPr lang="en-US" dirty="0"/>
              <a:t>TAS remote only 15 degree each side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E00FD2-B105-4E91-AEC4-8C47A5AC3ED3}" type="slidenum">
              <a:rPr lang="zh-TW" altLang="en-US" smtClean="0"/>
              <a:pPr/>
              <a:t>20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663325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E00FD2-B105-4E91-AEC4-8C47A5AC3ED3}" type="slidenum">
              <a:rPr lang="zh-TW" altLang="en-US" smtClean="0"/>
              <a:pPr/>
              <a:t>21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663325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Download PDF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E00FD2-B105-4E91-AEC4-8C47A5AC3ED3}" type="slidenum">
              <a:rPr lang="zh-TW" altLang="en-US" smtClean="0"/>
              <a:pPr/>
              <a:t>23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453711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 hasCustomPrompt="1"/>
          </p:nvPr>
        </p:nvSpPr>
        <p:spPr>
          <a:xfrm>
            <a:off x="642910" y="1785932"/>
            <a:ext cx="7772400" cy="1714512"/>
          </a:xfrm>
        </p:spPr>
        <p:txBody>
          <a:bodyPr>
            <a:normAutofit/>
          </a:bodyPr>
          <a:lstStyle>
            <a:lvl1pPr>
              <a:defRPr sz="5200" b="1">
                <a:solidFill>
                  <a:schemeClr val="tx2"/>
                </a:solidFill>
                <a:latin typeface="微軟正黑體" pitchFamily="34" charset="-120"/>
                <a:ea typeface="微軟正黑體" pitchFamily="34" charset="-120"/>
              </a:defRPr>
            </a:lvl1pPr>
          </a:lstStyle>
          <a:p>
            <a:r>
              <a:rPr lang="zh-TW" altLang="en-US" dirty="0" smtClean="0"/>
              <a:t>按一下以編輯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 smtClean="0"/>
              <a:t>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428728" y="1142991"/>
            <a:ext cx="6400800" cy="571504"/>
          </a:xfrm>
        </p:spPr>
        <p:txBody>
          <a:bodyPr>
            <a:normAutofit/>
          </a:bodyPr>
          <a:lstStyle>
            <a:lvl1pPr marL="0" indent="0" algn="ctr">
              <a:buNone/>
              <a:defRPr sz="260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itchFamily="34" charset="-120"/>
                <a:ea typeface="微軟正黑體" pitchFamily="34" charset="-12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dirty="0" smtClean="0"/>
              <a:t>按一下以編輯母片副標題樣式</a:t>
            </a:r>
            <a:endParaRPr lang="zh-TW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71472" y="941786"/>
            <a:ext cx="8001056" cy="696521"/>
          </a:xfrm>
        </p:spPr>
        <p:txBody>
          <a:bodyPr/>
          <a:lstStyle>
            <a:lvl1pPr>
              <a:defRPr b="1">
                <a:solidFill>
                  <a:schemeClr val="tx2"/>
                </a:solidFill>
                <a:latin typeface="微軟正黑體" pitchFamily="34" charset="-120"/>
                <a:ea typeface="微軟正黑體" pitchFamily="34" charset="-12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71472" y="1638307"/>
            <a:ext cx="8001056" cy="3148021"/>
          </a:xfrm>
        </p:spPr>
        <p:txBody>
          <a:bodyPr/>
          <a:lstStyle>
            <a:lvl1pPr>
              <a:defRPr>
                <a:latin typeface="微軟正黑體" pitchFamily="34" charset="-120"/>
                <a:ea typeface="微軟正黑體" pitchFamily="34" charset="-120"/>
              </a:defRPr>
            </a:lvl1pPr>
            <a:lvl2pPr>
              <a:defRPr>
                <a:latin typeface="微軟正黑體" pitchFamily="34" charset="-120"/>
                <a:ea typeface="微軟正黑體" pitchFamily="34" charset="-120"/>
              </a:defRPr>
            </a:lvl2pPr>
            <a:lvl3pPr>
              <a:defRPr>
                <a:latin typeface="微軟正黑體" pitchFamily="34" charset="-120"/>
                <a:ea typeface="微軟正黑體" pitchFamily="34" charset="-120"/>
              </a:defRPr>
            </a:lvl3pPr>
            <a:lvl4pPr>
              <a:defRPr>
                <a:latin typeface="微軟正黑體" pitchFamily="34" charset="-120"/>
                <a:ea typeface="微軟正黑體" pitchFamily="34" charset="-120"/>
              </a:defRPr>
            </a:lvl4pPr>
            <a:lvl5pPr>
              <a:defRPr>
                <a:latin typeface="微軟正黑體" pitchFamily="34" charset="-120"/>
                <a:ea typeface="微軟正黑體" pitchFamily="34" charset="-120"/>
              </a:defRPr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3714758"/>
            <a:ext cx="7707339" cy="857256"/>
          </a:xfrm>
        </p:spPr>
        <p:txBody>
          <a:bodyPr anchor="t"/>
          <a:lstStyle>
            <a:lvl1pPr algn="l">
              <a:defRPr sz="4000" b="1" cap="all">
                <a:solidFill>
                  <a:schemeClr val="tx2"/>
                </a:solidFill>
                <a:latin typeface="微軟正黑體" pitchFamily="34" charset="-120"/>
                <a:ea typeface="微軟正黑體" pitchFamily="34" charset="-12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1071552"/>
            <a:ext cx="7707339" cy="257176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  <a:latin typeface="微軟正黑體" pitchFamily="34" charset="-120"/>
                <a:ea typeface="微軟正黑體" pitchFamily="34" charset="-12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71472" y="928676"/>
            <a:ext cx="8001056" cy="696521"/>
          </a:xfrm>
        </p:spPr>
        <p:txBody>
          <a:bodyPr/>
          <a:lstStyle>
            <a:lvl1pPr>
              <a:defRPr b="1">
                <a:solidFill>
                  <a:schemeClr val="tx2"/>
                </a:solidFill>
                <a:latin typeface="微軟正黑體" pitchFamily="34" charset="-120"/>
                <a:ea typeface="微軟正黑體" pitchFamily="34" charset="-12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571472" y="1785933"/>
            <a:ext cx="3924328" cy="2987285"/>
          </a:xfrm>
        </p:spPr>
        <p:txBody>
          <a:bodyPr/>
          <a:lstStyle>
            <a:lvl1pPr>
              <a:defRPr sz="2800">
                <a:latin typeface="微軟正黑體" pitchFamily="34" charset="-120"/>
                <a:ea typeface="微軟正黑體" pitchFamily="34" charset="-120"/>
              </a:defRPr>
            </a:lvl1pPr>
            <a:lvl2pPr>
              <a:defRPr sz="2400">
                <a:latin typeface="微軟正黑體" pitchFamily="34" charset="-120"/>
                <a:ea typeface="微軟正黑體" pitchFamily="34" charset="-120"/>
              </a:defRPr>
            </a:lvl2pPr>
            <a:lvl3pPr>
              <a:defRPr sz="2000">
                <a:latin typeface="微軟正黑體" pitchFamily="34" charset="-120"/>
                <a:ea typeface="微軟正黑體" pitchFamily="34" charset="-120"/>
              </a:defRPr>
            </a:lvl3pPr>
            <a:lvl4pPr>
              <a:defRPr sz="1800">
                <a:latin typeface="微軟正黑體" pitchFamily="34" charset="-120"/>
                <a:ea typeface="微軟正黑體" pitchFamily="34" charset="-120"/>
              </a:defRPr>
            </a:lvl4pPr>
            <a:lvl5pPr>
              <a:defRPr sz="1800">
                <a:latin typeface="微軟正黑體" pitchFamily="34" charset="-120"/>
                <a:ea typeface="微軟正黑體" pitchFamily="34" charset="-12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785933"/>
            <a:ext cx="3924328" cy="2987285"/>
          </a:xfrm>
        </p:spPr>
        <p:txBody>
          <a:bodyPr/>
          <a:lstStyle>
            <a:lvl1pPr>
              <a:defRPr sz="2800">
                <a:latin typeface="微軟正黑體" pitchFamily="34" charset="-120"/>
                <a:ea typeface="微軟正黑體" pitchFamily="34" charset="-120"/>
              </a:defRPr>
            </a:lvl1pPr>
            <a:lvl2pPr>
              <a:defRPr sz="2400">
                <a:latin typeface="微軟正黑體" pitchFamily="34" charset="-120"/>
                <a:ea typeface="微軟正黑體" pitchFamily="34" charset="-120"/>
              </a:defRPr>
            </a:lvl2pPr>
            <a:lvl3pPr>
              <a:defRPr sz="2000">
                <a:latin typeface="微軟正黑體" pitchFamily="34" charset="-120"/>
                <a:ea typeface="微軟正黑體" pitchFamily="34" charset="-120"/>
              </a:defRPr>
            </a:lvl3pPr>
            <a:lvl4pPr>
              <a:defRPr sz="1800">
                <a:latin typeface="微軟正黑體" pitchFamily="34" charset="-120"/>
                <a:ea typeface="微軟正黑體" pitchFamily="34" charset="-120"/>
              </a:defRPr>
            </a:lvl4pPr>
            <a:lvl5pPr>
              <a:defRPr sz="1800">
                <a:latin typeface="微軟正黑體" pitchFamily="34" charset="-120"/>
                <a:ea typeface="微軟正黑體" pitchFamily="34" charset="-12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71472" y="941786"/>
            <a:ext cx="8001056" cy="696521"/>
          </a:xfrm>
        </p:spPr>
        <p:txBody>
          <a:bodyPr/>
          <a:lstStyle>
            <a:lvl1pPr>
              <a:defRPr b="1">
                <a:solidFill>
                  <a:schemeClr val="tx2"/>
                </a:solidFill>
                <a:latin typeface="微軟正黑體" pitchFamily="34" charset="-120"/>
                <a:ea typeface="微軟正黑體" pitchFamily="34" charset="-12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571472" y="1640691"/>
            <a:ext cx="3925916" cy="479822"/>
          </a:xfrm>
        </p:spPr>
        <p:txBody>
          <a:bodyPr anchor="b"/>
          <a:lstStyle>
            <a:lvl1pPr marL="0" indent="0">
              <a:buNone/>
              <a:defRPr sz="2400" b="1">
                <a:latin typeface="微軟正黑體" pitchFamily="34" charset="-120"/>
                <a:ea typeface="微軟正黑體" pitchFamily="34" charset="-12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dirty="0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71472" y="2227671"/>
            <a:ext cx="3925916" cy="2558657"/>
          </a:xfrm>
        </p:spPr>
        <p:txBody>
          <a:bodyPr/>
          <a:lstStyle>
            <a:lvl1pPr>
              <a:defRPr sz="2400">
                <a:latin typeface="微軟正黑體" pitchFamily="34" charset="-120"/>
                <a:ea typeface="微軟正黑體" pitchFamily="34" charset="-120"/>
              </a:defRPr>
            </a:lvl1pPr>
            <a:lvl2pPr>
              <a:defRPr sz="2000">
                <a:latin typeface="微軟正黑體" pitchFamily="34" charset="-120"/>
                <a:ea typeface="微軟正黑體" pitchFamily="34" charset="-120"/>
              </a:defRPr>
            </a:lvl2pPr>
            <a:lvl3pPr>
              <a:defRPr sz="1800">
                <a:latin typeface="微軟正黑體" pitchFamily="34" charset="-120"/>
                <a:ea typeface="微軟正黑體" pitchFamily="34" charset="-120"/>
              </a:defRPr>
            </a:lvl3pPr>
            <a:lvl4pPr>
              <a:defRPr sz="1600">
                <a:latin typeface="微軟正黑體" pitchFamily="34" charset="-120"/>
                <a:ea typeface="微軟正黑體" pitchFamily="34" charset="-120"/>
              </a:defRPr>
            </a:lvl4pPr>
            <a:lvl5pPr>
              <a:defRPr sz="1600">
                <a:latin typeface="微軟正黑體" pitchFamily="34" charset="-120"/>
                <a:ea typeface="微軟正黑體" pitchFamily="34" charset="-12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dirty="0" smtClean="0"/>
              <a:t>按一下以編輯母片文字樣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6" y="1640691"/>
            <a:ext cx="3927503" cy="479822"/>
          </a:xfrm>
        </p:spPr>
        <p:txBody>
          <a:bodyPr anchor="b"/>
          <a:lstStyle>
            <a:lvl1pPr marL="0" indent="0">
              <a:buNone/>
              <a:defRPr sz="2400" b="1">
                <a:latin typeface="微軟正黑體" pitchFamily="34" charset="-120"/>
                <a:ea typeface="微軟正黑體" pitchFamily="34" charset="-12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dirty="0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6" y="2227671"/>
            <a:ext cx="3927503" cy="2558657"/>
          </a:xfrm>
        </p:spPr>
        <p:txBody>
          <a:bodyPr/>
          <a:lstStyle>
            <a:lvl1pPr>
              <a:defRPr sz="2400">
                <a:latin typeface="微軟正黑體" pitchFamily="34" charset="-120"/>
                <a:ea typeface="微軟正黑體" pitchFamily="34" charset="-120"/>
              </a:defRPr>
            </a:lvl1pPr>
            <a:lvl2pPr>
              <a:defRPr sz="2000">
                <a:latin typeface="微軟正黑體" pitchFamily="34" charset="-120"/>
                <a:ea typeface="微軟正黑體" pitchFamily="34" charset="-120"/>
              </a:defRPr>
            </a:lvl2pPr>
            <a:lvl3pPr>
              <a:defRPr sz="1800">
                <a:latin typeface="微軟正黑體" pitchFamily="34" charset="-120"/>
                <a:ea typeface="微軟正黑體" pitchFamily="34" charset="-120"/>
              </a:defRPr>
            </a:lvl3pPr>
            <a:lvl4pPr>
              <a:defRPr sz="1600">
                <a:latin typeface="微軟正黑體" pitchFamily="34" charset="-120"/>
                <a:ea typeface="微軟正黑體" pitchFamily="34" charset="-120"/>
              </a:defRPr>
            </a:lvl4pPr>
            <a:lvl5pPr>
              <a:defRPr sz="1600">
                <a:latin typeface="微軟正黑體" pitchFamily="34" charset="-120"/>
                <a:ea typeface="微軟正黑體" pitchFamily="34" charset="-12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dirty="0" smtClean="0"/>
              <a:t>按一下以編輯母片文字樣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85804" y="946535"/>
            <a:ext cx="8158162" cy="696521"/>
          </a:xfrm>
        </p:spPr>
        <p:txBody>
          <a:bodyPr/>
          <a:lstStyle>
            <a:lvl1pPr>
              <a:defRPr b="1">
                <a:solidFill>
                  <a:schemeClr val="tx2"/>
                </a:solidFill>
                <a:latin typeface="微軟正黑體" pitchFamily="34" charset="-120"/>
                <a:ea typeface="微軟正黑體" pitchFamily="34" charset="-12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71473" y="923926"/>
            <a:ext cx="2894041" cy="375050"/>
          </a:xfrm>
        </p:spPr>
        <p:txBody>
          <a:bodyPr anchor="b"/>
          <a:lstStyle>
            <a:lvl1pPr algn="l">
              <a:defRPr sz="2000" b="1">
                <a:latin typeface="微軟正黑體" pitchFamily="34" charset="-120"/>
                <a:ea typeface="微軟正黑體" pitchFamily="34" charset="-120"/>
              </a:defRPr>
            </a:lvl1pPr>
          </a:lstStyle>
          <a:p>
            <a:r>
              <a:rPr lang="zh-TW" altLang="en-US" dirty="0" smtClean="0"/>
              <a:t>按一下以編輯母片標題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923927"/>
            <a:ext cx="5111750" cy="3790963"/>
          </a:xfrm>
        </p:spPr>
        <p:txBody>
          <a:bodyPr/>
          <a:lstStyle>
            <a:lvl1pPr>
              <a:defRPr sz="3200">
                <a:latin typeface="微軟正黑體" pitchFamily="34" charset="-120"/>
                <a:ea typeface="微軟正黑體" pitchFamily="34" charset="-120"/>
              </a:defRPr>
            </a:lvl1pPr>
            <a:lvl2pPr>
              <a:defRPr sz="2800">
                <a:latin typeface="微軟正黑體" pitchFamily="34" charset="-120"/>
                <a:ea typeface="微軟正黑體" pitchFamily="34" charset="-120"/>
              </a:defRPr>
            </a:lvl2pPr>
            <a:lvl3pPr>
              <a:defRPr sz="2400">
                <a:latin typeface="微軟正黑體" pitchFamily="34" charset="-120"/>
                <a:ea typeface="微軟正黑體" pitchFamily="34" charset="-120"/>
              </a:defRPr>
            </a:lvl3pPr>
            <a:lvl4pPr>
              <a:defRPr sz="2000">
                <a:latin typeface="微軟正黑體" pitchFamily="34" charset="-120"/>
                <a:ea typeface="微軟正黑體" pitchFamily="34" charset="-120"/>
              </a:defRPr>
            </a:lvl4pPr>
            <a:lvl5pPr>
              <a:defRPr sz="2000">
                <a:latin typeface="微軟正黑體" pitchFamily="34" charset="-120"/>
                <a:ea typeface="微軟正黑體" pitchFamily="34" charset="-12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571473" y="1352555"/>
            <a:ext cx="2894041" cy="3362335"/>
          </a:xfrm>
        </p:spPr>
        <p:txBody>
          <a:bodyPr/>
          <a:lstStyle>
            <a:lvl1pPr marL="0" indent="0">
              <a:buNone/>
              <a:defRPr sz="1400">
                <a:latin typeface="微軟正黑體" pitchFamily="34" charset="-120"/>
                <a:ea typeface="微軟正黑體" pitchFamily="34" charset="-12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dirty="0" smtClean="0"/>
              <a:t>按一下以編輯母片文字樣式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85786" y="3600450"/>
            <a:ext cx="7572428" cy="425054"/>
          </a:xfrm>
        </p:spPr>
        <p:txBody>
          <a:bodyPr anchor="b"/>
          <a:lstStyle>
            <a:lvl1pPr algn="l">
              <a:defRPr sz="2000" b="1">
                <a:latin typeface="微軟正黑體" pitchFamily="34" charset="-120"/>
                <a:ea typeface="微軟正黑體" pitchFamily="34" charset="-120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785786" y="1214428"/>
            <a:ext cx="7572428" cy="233125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785786" y="4025503"/>
            <a:ext cx="7572428" cy="603647"/>
          </a:xfrm>
        </p:spPr>
        <p:txBody>
          <a:bodyPr/>
          <a:lstStyle>
            <a:lvl1pPr marL="0" indent="0">
              <a:buNone/>
              <a:defRPr sz="1400">
                <a:latin typeface="微軟正黑體" pitchFamily="34" charset="-120"/>
                <a:ea typeface="微軟正黑體" pitchFamily="34" charset="-12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/>
          <p:cNvSpPr>
            <a:spLocks noGrp="1"/>
          </p:cNvSpPr>
          <p:nvPr>
            <p:ph type="ctrTitle" hasCustomPrompt="1"/>
          </p:nvPr>
        </p:nvSpPr>
        <p:spPr>
          <a:xfrm>
            <a:off x="642910" y="1982386"/>
            <a:ext cx="7772400" cy="1339463"/>
          </a:xfrm>
        </p:spPr>
        <p:txBody>
          <a:bodyPr>
            <a:normAutofit/>
          </a:bodyPr>
          <a:lstStyle>
            <a:lvl1pPr>
              <a:defRPr sz="5200" b="1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defRPr>
            </a:lvl1pPr>
          </a:lstStyle>
          <a:p>
            <a:r>
              <a:rPr lang="en-GB" altLang="zh-TW" dirty="0" smtClean="0"/>
              <a:t>Thank you</a:t>
            </a:r>
            <a:endParaRPr lang="zh-TW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theme" Target="../theme/theme1.xml"/><Relationship Id="rId11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28596" y="785800"/>
            <a:ext cx="8229600" cy="83939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71618"/>
            <a:ext cx="8229600" cy="314802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chemeClr val="tx2"/>
          </a:solidFill>
          <a:latin typeface="微軟正黑體" pitchFamily="34" charset="-120"/>
          <a:ea typeface="微軟正黑體" pitchFamily="34" charset="-120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png"/><Relationship Id="rId8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4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Relationship Id="rId3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4" Type="http://schemas.openxmlformats.org/officeDocument/2006/relationships/image" Target="../media/image16.png"/><Relationship Id="rId5" Type="http://schemas.openxmlformats.org/officeDocument/2006/relationships/image" Target="../media/image17.png"/><Relationship Id="rId6" Type="http://schemas.openxmlformats.org/officeDocument/2006/relationships/image" Target="../media/image18.png"/><Relationship Id="rId7" Type="http://schemas.openxmlformats.org/officeDocument/2006/relationships/image" Target="../media/image19.png"/><Relationship Id="rId8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4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.png"/><Relationship Id="rId3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8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9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22.xml.rels><?xml version="1.0" encoding="UTF-8" standalone="yes"?>
<Relationships xmlns="http://schemas.openxmlformats.org/package/2006/relationships"><Relationship Id="rId11" Type="http://schemas.openxmlformats.org/officeDocument/2006/relationships/image" Target="../media/image6.png"/><Relationship Id="rId12" Type="http://schemas.openxmlformats.org/officeDocument/2006/relationships/image" Target="../media/image7.png"/><Relationship Id="rId1" Type="http://schemas.openxmlformats.org/officeDocument/2006/relationships/slideLayout" Target="../slideLayouts/slideLayout9.xml"/><Relationship Id="rId2" Type="http://schemas.openxmlformats.org/officeDocument/2006/relationships/image" Target="../media/image30.png"/><Relationship Id="rId3" Type="http://schemas.openxmlformats.org/officeDocument/2006/relationships/image" Target="../media/image31.png"/><Relationship Id="rId4" Type="http://schemas.openxmlformats.org/officeDocument/2006/relationships/image" Target="../media/image32.png"/><Relationship Id="rId5" Type="http://schemas.openxmlformats.org/officeDocument/2006/relationships/image" Target="../media/image33.png"/><Relationship Id="rId6" Type="http://schemas.openxmlformats.org/officeDocument/2006/relationships/image" Target="../media/image34.png"/><Relationship Id="rId7" Type="http://schemas.openxmlformats.org/officeDocument/2006/relationships/image" Target="../media/image2.png"/><Relationship Id="rId8" Type="http://schemas.openxmlformats.org/officeDocument/2006/relationships/image" Target="../media/image3.png"/><Relationship Id="rId9" Type="http://schemas.openxmlformats.org/officeDocument/2006/relationships/image" Target="../media/image4.png"/><Relationship Id="rId10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png"/><Relationship Id="rId8" Type="http://schemas.openxmlformats.org/officeDocument/2006/relationships/image" Target="../media/image7.png"/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642910" y="1851670"/>
            <a:ext cx="7772400" cy="1152128"/>
          </a:xfrm>
        </p:spPr>
        <p:txBody>
          <a:bodyPr>
            <a:noAutofit/>
          </a:bodyPr>
          <a:lstStyle/>
          <a:p>
            <a:r>
              <a:rPr lang="en-GB" altLang="zh-TW" sz="2800" dirty="0" smtClean="0">
                <a:latin typeface="+mj-lt"/>
              </a:rPr>
              <a:t>TS-253A / TS-453A / TS-653A / TS-853A </a:t>
            </a:r>
            <a:br>
              <a:rPr lang="en-GB" altLang="zh-TW" sz="2800" dirty="0" smtClean="0">
                <a:latin typeface="+mj-lt"/>
              </a:rPr>
            </a:br>
            <a:r>
              <a:rPr lang="en-GB" altLang="zh-TW" sz="4200" dirty="0" smtClean="0">
                <a:latin typeface="+mj-lt"/>
              </a:rPr>
              <a:t>QTS-Linux Combo NAS </a:t>
            </a:r>
            <a:endParaRPr lang="zh-TW" altLang="en-US" sz="4200" dirty="0">
              <a:latin typeface="+mj-lt"/>
            </a:endParaRPr>
          </a:p>
        </p:txBody>
      </p:sp>
      <p:sp>
        <p:nvSpPr>
          <p:cNvPr id="4" name="副標題 3"/>
          <p:cNvSpPr>
            <a:spLocks noGrp="1"/>
          </p:cNvSpPr>
          <p:nvPr>
            <p:ph type="subTitle" idx="1"/>
          </p:nvPr>
        </p:nvSpPr>
        <p:spPr>
          <a:xfrm>
            <a:off x="395536" y="1208158"/>
            <a:ext cx="7920880" cy="571504"/>
          </a:xfrm>
        </p:spPr>
        <p:txBody>
          <a:bodyPr>
            <a:normAutofit/>
          </a:bodyPr>
          <a:lstStyle/>
          <a:p>
            <a:r>
              <a:rPr lang="en-US" altLang="zh-TW" sz="2400" dirty="0" smtClean="0">
                <a:latin typeface="+mj-lt"/>
                <a:ea typeface="微軟正黑體"/>
                <a:cs typeface="微軟正黑體"/>
              </a:rPr>
              <a:t>Newly Upgraded 14nm Celeron</a:t>
            </a:r>
            <a:r>
              <a:rPr lang="en-US" sz="2400" b="1" baseline="30000" dirty="0">
                <a:latin typeface="+mj-lt"/>
                <a:ea typeface="Lucida Grande"/>
                <a:cs typeface="Lucida Grande"/>
              </a:rPr>
              <a:t>®</a:t>
            </a:r>
            <a:r>
              <a:rPr lang="en-US" altLang="zh-TW" sz="2400" dirty="0" smtClean="0">
                <a:latin typeface="+mj-lt"/>
                <a:ea typeface="微軟正黑體"/>
                <a:cs typeface="微軟正黑體"/>
              </a:rPr>
              <a:t> N3150 Quad-Core Processor</a:t>
            </a:r>
            <a:r>
              <a:rPr lang="zh-TW" altLang="en-US" sz="2400" dirty="0" smtClean="0">
                <a:latin typeface="+mj-lt"/>
              </a:rPr>
              <a:t> </a:t>
            </a:r>
            <a:endParaRPr lang="zh-TW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+mj-lt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68344" y="2283718"/>
            <a:ext cx="739211" cy="971054"/>
          </a:xfrm>
          <a:prstGeom prst="rect">
            <a:avLst/>
          </a:prstGeom>
        </p:spPr>
      </p:pic>
      <p:pic>
        <p:nvPicPr>
          <p:cNvPr id="3" name="Picture 2" descr="TS-253A_NAS myQNAPcloud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3875762"/>
            <a:ext cx="1512168" cy="1156092"/>
          </a:xfrm>
          <a:prstGeom prst="rect">
            <a:avLst/>
          </a:prstGeom>
        </p:spPr>
      </p:pic>
      <p:pic>
        <p:nvPicPr>
          <p:cNvPr id="5" name="Picture 4" descr="TS-453A_NAS myQNAPcloud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3820710"/>
            <a:ext cx="1584176" cy="1211144"/>
          </a:xfrm>
          <a:prstGeom prst="rect">
            <a:avLst/>
          </a:prstGeom>
        </p:spPr>
      </p:pic>
      <p:pic>
        <p:nvPicPr>
          <p:cNvPr id="6" name="Picture 5" descr="TS-653A_NAS myQNAPcloud.pn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8768" y="3568030"/>
            <a:ext cx="1993392" cy="1524000"/>
          </a:xfrm>
          <a:prstGeom prst="rect">
            <a:avLst/>
          </a:prstGeom>
        </p:spPr>
      </p:pic>
      <p:pic>
        <p:nvPicPr>
          <p:cNvPr id="7" name="Picture 6" descr="TS-853A_NAS myQNAPcloud.pn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3440470"/>
            <a:ext cx="2160240" cy="1651560"/>
          </a:xfrm>
          <a:prstGeom prst="rect">
            <a:avLst/>
          </a:prstGeom>
        </p:spPr>
      </p:pic>
      <p:pic>
        <p:nvPicPr>
          <p:cNvPr id="14" name="Picture 13" descr="RM-IR002.png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4227934"/>
            <a:ext cx="216024" cy="666076"/>
          </a:xfrm>
          <a:prstGeom prst="rect">
            <a:avLst/>
          </a:prstGeom>
        </p:spPr>
      </p:pic>
      <p:sp>
        <p:nvSpPr>
          <p:cNvPr id="15" name="副標題 3"/>
          <p:cNvSpPr txBox="1">
            <a:spLocks/>
          </p:cNvSpPr>
          <p:nvPr/>
        </p:nvSpPr>
        <p:spPr>
          <a:xfrm>
            <a:off x="4139952" y="3003798"/>
            <a:ext cx="3168352" cy="7200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600" kern="120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1800" dirty="0" smtClean="0">
                <a:latin typeface="+mj-lt"/>
                <a:ea typeface="微軟正黑體"/>
                <a:cs typeface="微軟正黑體"/>
              </a:rPr>
              <a:t>Product Manager  Jason Hsu</a:t>
            </a:r>
          </a:p>
          <a:p>
            <a:r>
              <a:rPr lang="en-US" altLang="zh-TW" sz="1800" dirty="0" smtClean="0">
                <a:latin typeface="+mj-lt"/>
                <a:ea typeface="微軟正黑體"/>
                <a:cs typeface="微軟正黑體"/>
              </a:rPr>
              <a:t>                                   2015 </a:t>
            </a:r>
            <a:r>
              <a:rPr lang="en-US" altLang="zh-TW" sz="1800" dirty="0" smtClean="0">
                <a:latin typeface="+mj-lt"/>
                <a:ea typeface="微軟正黑體"/>
                <a:cs typeface="微軟正黑體"/>
              </a:rPr>
              <a:t>Dec.</a:t>
            </a:r>
            <a:endParaRPr lang="zh-TW" altLang="en-US" sz="1800" dirty="0">
              <a:solidFill>
                <a:schemeClr val="tx1">
                  <a:lumMod val="85000"/>
                  <a:lumOff val="15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8461985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latin typeface="+mj-lt"/>
              </a:rPr>
              <a:t>Agenda</a:t>
            </a:r>
            <a:endParaRPr lang="en-US" dirty="0">
              <a:latin typeface="+mj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latin typeface="+mj-lt"/>
              </a:rPr>
              <a:t>Model Introduction</a:t>
            </a:r>
          </a:p>
          <a:p>
            <a:r>
              <a:rPr lang="en-US" dirty="0" smtClean="0">
                <a:latin typeface="+mj-lt"/>
              </a:rPr>
              <a:t>Expansion Unit</a:t>
            </a:r>
          </a:p>
          <a:p>
            <a:r>
              <a:rPr lang="en-US" dirty="0" smtClean="0">
                <a:latin typeface="+mj-lt"/>
              </a:rPr>
              <a:t>Comparison Table</a:t>
            </a:r>
          </a:p>
          <a:p>
            <a:r>
              <a:rPr lang="en-US" dirty="0" smtClean="0">
                <a:latin typeface="+mj-lt"/>
              </a:rPr>
              <a:t>Q&amp;A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800" dirty="0" smtClean="0">
                <a:solidFill>
                  <a:schemeClr val="tx1"/>
                </a:solidFill>
                <a:latin typeface="+mj-lt"/>
              </a:rPr>
              <a:t>TS-x53A Introduction</a:t>
            </a:r>
            <a:endParaRPr lang="en-US" sz="4800" dirty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1608563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creen Shot 2015-11-11 at 9.13.38 PM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3728" y="1491630"/>
            <a:ext cx="5001085" cy="272412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11560" y="968410"/>
            <a:ext cx="7920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2800" dirty="0" smtClean="0">
                <a:latin typeface="+mj-lt"/>
                <a:ea typeface="微軟正黑體"/>
                <a:cs typeface="微軟正黑體"/>
              </a:rPr>
              <a:t>High-Performance, Low Energy Consumption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347864" y="4301683"/>
            <a:ext cx="6931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+mj-lt"/>
                <a:ea typeface="微軟正黑體" pitchFamily="34" charset="-120"/>
              </a:rPr>
              <a:t>Quad</a:t>
            </a:r>
          </a:p>
          <a:p>
            <a:r>
              <a:rPr lang="en-US" dirty="0" smtClean="0">
                <a:latin typeface="+mj-lt"/>
                <a:ea typeface="微軟正黑體" pitchFamily="34" charset="-120"/>
              </a:rPr>
              <a:t> Core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979712" y="4443958"/>
            <a:ext cx="7801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dirty="0" smtClean="0">
                <a:latin typeface="+mj-lt"/>
                <a:ea typeface="微軟正黑體" pitchFamily="34" charset="-120"/>
              </a:rPr>
              <a:t>64</a:t>
            </a:r>
            <a:r>
              <a:rPr lang="en-US" dirty="0">
                <a:latin typeface="+mj-lt"/>
                <a:ea typeface="微軟正黑體" pitchFamily="34" charset="-120"/>
              </a:rPr>
              <a:t> </a:t>
            </a:r>
            <a:r>
              <a:rPr lang="en-US" dirty="0" smtClean="0">
                <a:latin typeface="+mj-lt"/>
                <a:ea typeface="微軟正黑體" pitchFamily="34" charset="-120"/>
              </a:rPr>
              <a:t>bit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11560" y="4443958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dirty="0" smtClean="0">
                <a:latin typeface="+mj-lt"/>
                <a:ea typeface="微軟正黑體" pitchFamily="34" charset="-120"/>
              </a:rPr>
              <a:t>14</a:t>
            </a:r>
            <a:r>
              <a:rPr lang="en-US" altLang="zh-TW" dirty="0" smtClean="0">
                <a:latin typeface="+mj-lt"/>
                <a:ea typeface="微軟正黑體" pitchFamily="34" charset="-120"/>
              </a:rPr>
              <a:t>nm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410027" y="4299942"/>
            <a:ext cx="9745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+mj-lt"/>
                <a:ea typeface="微軟正黑體" pitchFamily="34" charset="-120"/>
              </a:rPr>
              <a:t>1.6 ~</a:t>
            </a:r>
          </a:p>
          <a:p>
            <a:r>
              <a:rPr lang="en-US" dirty="0" smtClean="0">
                <a:latin typeface="+mj-lt"/>
                <a:ea typeface="微軟正黑體" pitchFamily="34" charset="-120"/>
              </a:rPr>
              <a:t>2.08GHz</a:t>
            </a:r>
            <a:endParaRPr lang="en-US" dirty="0">
              <a:latin typeface="+mj-lt"/>
              <a:ea typeface="微軟正黑體" pitchFamily="34" charset="-12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092280" y="4299942"/>
            <a:ext cx="1080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+mj-lt"/>
                <a:ea typeface="微軟正黑體" pitchFamily="34" charset="-120"/>
              </a:rPr>
              <a:t>6W</a:t>
            </a:r>
            <a:r>
              <a:rPr lang="en-US" dirty="0">
                <a:latin typeface="+mj-lt"/>
                <a:ea typeface="微軟正黑體" pitchFamily="34" charset="-120"/>
              </a:rPr>
              <a:t> </a:t>
            </a:r>
            <a:r>
              <a:rPr lang="en-US" altLang="zh-TW" dirty="0" smtClean="0">
                <a:latin typeface="+mj-lt"/>
                <a:ea typeface="微軟正黑體" pitchFamily="34" charset="-120"/>
              </a:rPr>
              <a:t>TDP</a:t>
            </a:r>
          </a:p>
          <a:p>
            <a:r>
              <a:rPr lang="en-US" altLang="zh-TW" dirty="0" smtClean="0">
                <a:latin typeface="+mj-lt"/>
                <a:ea typeface="微軟正黑體" pitchFamily="34" charset="-120"/>
              </a:rPr>
              <a:t>Less heat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713962" y="4299942"/>
            <a:ext cx="10182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微軟正黑體" pitchFamily="34" charset="-120"/>
                <a:ea typeface="微軟正黑體" pitchFamily="34" charset="-120"/>
              </a:rPr>
              <a:t>   </a:t>
            </a:r>
            <a:r>
              <a:rPr lang="en-US" dirty="0" smtClean="0">
                <a:latin typeface="+mj-lt"/>
                <a:ea typeface="微軟正黑體" pitchFamily="34" charset="-120"/>
              </a:rPr>
              <a:t>2MB</a:t>
            </a:r>
          </a:p>
          <a:p>
            <a:r>
              <a:rPr lang="en-US" dirty="0" smtClean="0">
                <a:latin typeface="+mj-lt"/>
                <a:ea typeface="微軟正黑體" pitchFamily="34" charset="-120"/>
              </a:rPr>
              <a:t>L2 Cache</a:t>
            </a:r>
            <a:endParaRPr lang="en-US" dirty="0">
              <a:latin typeface="+mj-lt"/>
              <a:ea typeface="微軟正黑體" pitchFamily="34" charset="-120"/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1691680" y="4371950"/>
            <a:ext cx="0" cy="504056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2987824" y="4371950"/>
            <a:ext cx="0" cy="504056"/>
          </a:xfrm>
          <a:prstGeom prst="line">
            <a:avLst/>
          </a:prstGeom>
          <a:ln>
            <a:solidFill>
              <a:srgbClr val="595959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4283968" y="4371950"/>
            <a:ext cx="0" cy="504056"/>
          </a:xfrm>
          <a:prstGeom prst="line">
            <a:avLst/>
          </a:prstGeom>
          <a:ln>
            <a:solidFill>
              <a:srgbClr val="595959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5580112" y="4371950"/>
            <a:ext cx="0" cy="504056"/>
          </a:xfrm>
          <a:prstGeom prst="line">
            <a:avLst/>
          </a:prstGeom>
          <a:ln>
            <a:solidFill>
              <a:srgbClr val="595959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876256" y="4371950"/>
            <a:ext cx="0" cy="504056"/>
          </a:xfrm>
          <a:prstGeom prst="line">
            <a:avLst/>
          </a:prstGeom>
          <a:ln>
            <a:solidFill>
              <a:srgbClr val="595959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6876256" y="2194867"/>
            <a:ext cx="1319041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TW" sz="2800" dirty="0">
                <a:latin typeface="+mj-lt"/>
                <a:ea typeface="微軟正黑體"/>
                <a:cs typeface="微軟正黑體"/>
              </a:rPr>
              <a:t>Intel </a:t>
            </a:r>
            <a:endParaRPr lang="en-US" altLang="zh-TW" sz="2800" dirty="0" smtClean="0">
              <a:latin typeface="+mj-lt"/>
              <a:ea typeface="微軟正黑體"/>
              <a:cs typeface="微軟正黑體"/>
            </a:endParaRPr>
          </a:p>
          <a:p>
            <a:pPr algn="ctr"/>
            <a:r>
              <a:rPr lang="en-US" altLang="zh-TW" sz="2800" dirty="0" smtClean="0">
                <a:latin typeface="+mj-lt"/>
                <a:ea typeface="微軟正黑體"/>
                <a:cs typeface="微軟正黑體"/>
              </a:rPr>
              <a:t>Celeron </a:t>
            </a:r>
          </a:p>
          <a:p>
            <a:pPr algn="ctr"/>
            <a:r>
              <a:rPr lang="en-US" altLang="zh-TW" sz="2800" dirty="0" smtClean="0">
                <a:latin typeface="+mj-lt"/>
                <a:ea typeface="微軟正黑體"/>
                <a:cs typeface="微軟正黑體"/>
              </a:rPr>
              <a:t>N3150</a:t>
            </a:r>
            <a:endParaRPr lang="en-US" sz="2800" dirty="0">
              <a:latin typeface="+mj-lt"/>
              <a:ea typeface="微軟正黑體"/>
              <a:cs typeface="微軟正黑體"/>
            </a:endParaRPr>
          </a:p>
        </p:txBody>
      </p:sp>
    </p:spTree>
    <p:extLst>
      <p:ext uri="{BB962C8B-B14F-4D97-AF65-F5344CB8AC3E}">
        <p14:creationId xmlns:p14="http://schemas.microsoft.com/office/powerpoint/2010/main" val="29883264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457654" y="915566"/>
            <a:ext cx="6228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dirty="0" smtClean="0">
                <a:latin typeface="+mj-lt"/>
                <a:ea typeface="微軟正黑體"/>
                <a:cs typeface="微軟正黑體"/>
              </a:rPr>
              <a:t>AES-NI Hardware Encryption Acceleration</a:t>
            </a:r>
            <a:endParaRPr lang="en-US" sz="2800" dirty="0">
              <a:latin typeface="+mj-lt"/>
              <a:ea typeface="微軟正黑體"/>
              <a:cs typeface="微軟正黑體"/>
            </a:endParaRPr>
          </a:p>
        </p:txBody>
      </p:sp>
      <p:pic>
        <p:nvPicPr>
          <p:cNvPr id="2" name="Picture 1" descr="Screen Shot 2015-11-12 at 9.18.51 PM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87145" y="1707654"/>
            <a:ext cx="3540839" cy="299561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4716016" y="4127837"/>
            <a:ext cx="401103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HT" sz="600" dirty="0" smtClean="0">
                <a:latin typeface="微軟正黑體"/>
                <a:ea typeface="微軟正黑體"/>
                <a:cs typeface="微軟正黑體"/>
              </a:rPr>
              <a:t>Results may vary depending on the environments.</a:t>
            </a:r>
            <a:endParaRPr lang="en-US" altLang="zh-CHT" sz="600" dirty="0">
              <a:latin typeface="微軟正黑體"/>
              <a:ea typeface="微軟正黑體"/>
              <a:cs typeface="微軟正黑體"/>
            </a:endParaRPr>
          </a:p>
          <a:p>
            <a:r>
              <a:rPr lang="en-US" sz="600" i="1" dirty="0">
                <a:latin typeface="微軟正黑體"/>
                <a:ea typeface="微軟正黑體"/>
                <a:cs typeface="微軟正黑體"/>
              </a:rPr>
              <a:t>NAS:</a:t>
            </a:r>
            <a:br>
              <a:rPr lang="en-US" sz="600" i="1" dirty="0">
                <a:latin typeface="微軟正黑體"/>
                <a:ea typeface="微軟正黑體"/>
                <a:cs typeface="微軟正黑體"/>
              </a:rPr>
            </a:br>
            <a:r>
              <a:rPr lang="en-US" sz="600" dirty="0" smtClean="0">
                <a:latin typeface="微軟正黑體"/>
                <a:ea typeface="微軟正黑體"/>
                <a:cs typeface="微軟正黑體"/>
              </a:rPr>
              <a:t>QTS </a:t>
            </a:r>
            <a:r>
              <a:rPr lang="en-US" sz="600" dirty="0">
                <a:latin typeface="微軟正黑體"/>
                <a:ea typeface="微軟正黑體"/>
                <a:cs typeface="微軟正黑體"/>
              </a:rPr>
              <a:t>4.2.0</a:t>
            </a:r>
            <a:br>
              <a:rPr lang="en-US" sz="600" dirty="0">
                <a:latin typeface="微軟正黑體"/>
                <a:ea typeface="微軟正黑體"/>
                <a:cs typeface="微軟正黑體"/>
              </a:rPr>
            </a:br>
            <a:r>
              <a:rPr lang="en-US" sz="600" dirty="0" smtClean="0">
                <a:latin typeface="微軟正黑體"/>
                <a:ea typeface="微軟正黑體"/>
                <a:cs typeface="微軟正黑體"/>
              </a:rPr>
              <a:t>RAID group </a:t>
            </a:r>
            <a:r>
              <a:rPr lang="en-US" sz="600" dirty="0">
                <a:latin typeface="微軟正黑體"/>
                <a:ea typeface="微軟正黑體"/>
                <a:cs typeface="微軟正黑體"/>
              </a:rPr>
              <a:t>: RAID 5; 4 x Seagate 1TB ST1000NM0033 HDDs: </a:t>
            </a:r>
            <a:r>
              <a:rPr lang="en-US" sz="600" dirty="0" smtClean="0">
                <a:latin typeface="微軟正黑體"/>
                <a:ea typeface="微軟正黑體"/>
                <a:cs typeface="微軟正黑體"/>
              </a:rPr>
              <a:t>Direct connections between  PCs and the NAS </a:t>
            </a:r>
            <a:r>
              <a:rPr lang="en-US" sz="600" dirty="0">
                <a:latin typeface="微軟正黑體"/>
                <a:ea typeface="微軟正黑體"/>
                <a:cs typeface="微軟正黑體"/>
              </a:rPr>
              <a:t/>
            </a:r>
            <a:br>
              <a:rPr lang="en-US" sz="600" dirty="0">
                <a:latin typeface="微軟正黑體"/>
                <a:ea typeface="微軟正黑體"/>
                <a:cs typeface="微軟正黑體"/>
              </a:rPr>
            </a:br>
            <a:r>
              <a:rPr lang="en-US" sz="600" i="1" dirty="0" smtClean="0">
                <a:latin typeface="微軟正黑體"/>
                <a:ea typeface="微軟正黑體"/>
                <a:cs typeface="微軟正黑體"/>
              </a:rPr>
              <a:t>Client </a:t>
            </a:r>
            <a:r>
              <a:rPr lang="en-US" sz="600" i="1" dirty="0">
                <a:latin typeface="微軟正黑體"/>
                <a:ea typeface="微軟正黑體"/>
                <a:cs typeface="微軟正黑體"/>
              </a:rPr>
              <a:t>PC:</a:t>
            </a:r>
            <a:br>
              <a:rPr lang="en-US" sz="600" i="1" dirty="0">
                <a:latin typeface="微軟正黑體"/>
                <a:ea typeface="微軟正黑體"/>
                <a:cs typeface="微軟正黑體"/>
              </a:rPr>
            </a:br>
            <a:r>
              <a:rPr lang="en-US" sz="600" dirty="0">
                <a:latin typeface="微軟正黑體"/>
                <a:ea typeface="微軟正黑體"/>
                <a:cs typeface="微軟正黑體"/>
              </a:rPr>
              <a:t>Intel® </a:t>
            </a:r>
            <a:r>
              <a:rPr lang="en-US" sz="600" dirty="0" err="1">
                <a:latin typeface="微軟正黑體"/>
                <a:ea typeface="微軟正黑體"/>
                <a:cs typeface="微軟正黑體"/>
              </a:rPr>
              <a:t>Core</a:t>
            </a:r>
            <a:r>
              <a:rPr lang="en-US" sz="400" dirty="0" err="1">
                <a:latin typeface="微軟正黑體"/>
                <a:ea typeface="微軟正黑體"/>
                <a:cs typeface="微軟正黑體"/>
              </a:rPr>
              <a:t>TM</a:t>
            </a:r>
            <a:r>
              <a:rPr lang="en-US" sz="600" dirty="0">
                <a:latin typeface="微軟正黑體"/>
                <a:ea typeface="微軟正黑體"/>
                <a:cs typeface="微軟正黑體"/>
              </a:rPr>
              <a:t> i7-4770 3.40GHz CPU; DDR3L 1600Hz 16GB; WD 1TB WD10EZEX;</a:t>
            </a:r>
            <a:br>
              <a:rPr lang="en-US" sz="600" dirty="0">
                <a:latin typeface="微軟正黑體"/>
                <a:ea typeface="微軟正黑體"/>
                <a:cs typeface="微軟正黑體"/>
              </a:rPr>
            </a:br>
            <a:r>
              <a:rPr lang="en-US" sz="600" dirty="0">
                <a:latin typeface="微軟正黑體"/>
                <a:ea typeface="微軟正黑體"/>
                <a:cs typeface="微軟正黑體"/>
              </a:rPr>
              <a:t>Intel Gigabit CT( MTU 1500 ) ; Windows® 7 Professional 64bit SP1 &amp; </a:t>
            </a:r>
            <a:endParaRPr lang="en-US" sz="600" dirty="0" smtClean="0">
              <a:latin typeface="微軟正黑體"/>
              <a:ea typeface="微軟正黑體"/>
              <a:cs typeface="微軟正黑體"/>
            </a:endParaRPr>
          </a:p>
          <a:p>
            <a:r>
              <a:rPr lang="en-US" sz="600" dirty="0" smtClean="0">
                <a:latin typeface="微軟正黑體"/>
                <a:ea typeface="微軟正黑體"/>
                <a:cs typeface="微軟正黑體"/>
              </a:rPr>
              <a:t>Windows </a:t>
            </a:r>
            <a:r>
              <a:rPr lang="en-US" sz="600" dirty="0">
                <a:latin typeface="微軟正黑體"/>
                <a:ea typeface="微軟正黑體"/>
                <a:cs typeface="微軟正黑體"/>
              </a:rPr>
              <a:t>8.1 Pro 64-bit </a:t>
            </a:r>
            <a:endParaRPr lang="en-US" sz="600" dirty="0" smtClean="0">
              <a:latin typeface="微軟正黑體"/>
              <a:ea typeface="微軟正黑體"/>
              <a:cs typeface="微軟正黑體"/>
            </a:endParaRPr>
          </a:p>
          <a:p>
            <a:r>
              <a:rPr lang="en-US" sz="600" dirty="0" err="1" smtClean="0">
                <a:latin typeface="微軟正黑體"/>
                <a:ea typeface="微軟正黑體"/>
                <a:cs typeface="微軟正黑體"/>
              </a:rPr>
              <a:t>IOmeter</a:t>
            </a:r>
            <a:r>
              <a:rPr lang="en-US" sz="600" dirty="0" smtClean="0">
                <a:latin typeface="微軟正黑體"/>
                <a:ea typeface="微軟正黑體"/>
                <a:cs typeface="微軟正黑體"/>
              </a:rPr>
              <a:t> settings </a:t>
            </a:r>
            <a:r>
              <a:rPr lang="en-US" sz="600" dirty="0">
                <a:latin typeface="微軟正黑體"/>
                <a:ea typeface="微軟正黑體"/>
                <a:cs typeface="微軟正黑體"/>
              </a:rPr>
              <a:t>: </a:t>
            </a:r>
            <a:r>
              <a:rPr lang="en-US" sz="600" dirty="0" smtClean="0">
                <a:latin typeface="微軟正黑體"/>
                <a:ea typeface="微軟正黑體"/>
                <a:cs typeface="微軟正黑體"/>
              </a:rPr>
              <a:t>Multiple PCs attached to a switch and transferred a  32GB file for </a:t>
            </a:r>
            <a:r>
              <a:rPr lang="en-US" sz="600" dirty="0">
                <a:latin typeface="微軟正黑體"/>
                <a:ea typeface="微軟正黑體"/>
                <a:cs typeface="微軟正黑體"/>
              </a:rPr>
              <a:t>3 </a:t>
            </a:r>
            <a:r>
              <a:rPr lang="en-US" sz="600" dirty="0" smtClean="0">
                <a:latin typeface="微軟正黑體"/>
                <a:ea typeface="微軟正黑體"/>
                <a:cs typeface="微軟正黑體"/>
              </a:rPr>
              <a:t>minutes.</a:t>
            </a:r>
          </a:p>
          <a:p>
            <a:r>
              <a:rPr lang="en-US" sz="600" dirty="0" smtClean="0">
                <a:latin typeface="微軟正黑體"/>
                <a:ea typeface="微軟正黑體"/>
                <a:cs typeface="微軟正黑體"/>
              </a:rPr>
              <a:t>Block </a:t>
            </a:r>
            <a:r>
              <a:rPr lang="en-US" sz="600" dirty="0">
                <a:latin typeface="微軟正黑體"/>
                <a:ea typeface="微軟正黑體"/>
                <a:cs typeface="微軟正黑體"/>
              </a:rPr>
              <a:t>size: 64KB, SMB2.0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36096" y="1877799"/>
            <a:ext cx="2160240" cy="1938992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9600" dirty="0" smtClean="0">
                <a:solidFill>
                  <a:srgbClr val="FF0000"/>
                </a:solidFill>
                <a:latin typeface="微軟正黑體"/>
                <a:ea typeface="微軟正黑體"/>
                <a:cs typeface="微軟正黑體"/>
              </a:rPr>
              <a:t>2</a:t>
            </a:r>
            <a:r>
              <a:rPr lang="en-US" altLang="zh-TW" sz="3200" dirty="0" smtClean="0">
                <a:solidFill>
                  <a:srgbClr val="FF0000"/>
                </a:solidFill>
                <a:latin typeface="微軟正黑體"/>
                <a:ea typeface="微軟正黑體"/>
                <a:cs typeface="微軟正黑體"/>
              </a:rPr>
              <a:t>X</a:t>
            </a:r>
            <a:endParaRPr lang="en-US" sz="3200" dirty="0" smtClean="0">
              <a:solidFill>
                <a:srgbClr val="FF0000"/>
              </a:solidFill>
              <a:latin typeface="微軟正黑體"/>
              <a:ea typeface="微軟正黑體"/>
              <a:cs typeface="微軟正黑體"/>
            </a:endParaRPr>
          </a:p>
          <a:p>
            <a:pPr algn="ctr"/>
            <a:r>
              <a:rPr lang="en-US" sz="2400" dirty="0" smtClean="0">
                <a:latin typeface="微軟正黑體"/>
                <a:ea typeface="微軟正黑體"/>
                <a:cs typeface="微軟正黑體"/>
              </a:rPr>
              <a:t>Performance</a:t>
            </a:r>
            <a:endParaRPr lang="en-US" sz="2400" dirty="0">
              <a:latin typeface="微軟正黑體"/>
              <a:ea typeface="微軟正黑體"/>
              <a:cs typeface="微軟正黑體"/>
            </a:endParaRPr>
          </a:p>
        </p:txBody>
      </p:sp>
    </p:spTree>
    <p:extLst>
      <p:ext uri="{BB962C8B-B14F-4D97-AF65-F5344CB8AC3E}">
        <p14:creationId xmlns:p14="http://schemas.microsoft.com/office/powerpoint/2010/main" val="70183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1547664" y="968410"/>
            <a:ext cx="60486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dirty="0" smtClean="0">
                <a:latin typeface="+mj-lt"/>
                <a:ea typeface="微軟正黑體"/>
                <a:cs typeface="微軟正黑體"/>
              </a:rPr>
              <a:t>Max. 8GB Dual Channel Memory Design 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971600" y="2211710"/>
            <a:ext cx="2088232" cy="864096"/>
          </a:xfrm>
          <a:prstGeom prst="round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en-US" sz="2800" dirty="0" smtClean="0">
                <a:latin typeface="微軟正黑體"/>
                <a:ea typeface="微軟正黑體"/>
                <a:cs typeface="微軟正黑體"/>
              </a:rPr>
              <a:t>4GB /</a:t>
            </a:r>
            <a:r>
              <a:rPr lang="en-US" altLang="zh-TW" sz="2800" dirty="0" smtClean="0">
                <a:latin typeface="微軟正黑體"/>
                <a:ea typeface="微軟正黑體"/>
                <a:cs typeface="微軟正黑體"/>
              </a:rPr>
              <a:t> 8GB</a:t>
            </a:r>
            <a:endParaRPr lang="en-US" sz="2800" dirty="0" smtClean="0">
              <a:latin typeface="微軟正黑體"/>
              <a:ea typeface="微軟正黑體"/>
              <a:cs typeface="微軟正黑體"/>
            </a:endParaRPr>
          </a:p>
          <a:p>
            <a:pPr algn="ctr"/>
            <a:r>
              <a:rPr lang="en-US" altLang="zh-TW" dirty="0" smtClean="0">
                <a:solidFill>
                  <a:schemeClr val="bg1">
                    <a:lumMod val="85000"/>
                  </a:schemeClr>
                </a:solidFill>
                <a:latin typeface="微軟正黑體"/>
                <a:ea typeface="微軟正黑體"/>
                <a:cs typeface="微軟正黑體"/>
              </a:rPr>
              <a:t>Dual-channel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971600" y="3435846"/>
            <a:ext cx="4248472" cy="864096"/>
          </a:xfrm>
          <a:prstGeom prst="round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en-US" altLang="zh-TW" sz="2800" dirty="0" smtClean="0">
                <a:latin typeface="微軟正黑體"/>
                <a:ea typeface="微軟正黑體"/>
                <a:cs typeface="微軟正黑體"/>
              </a:rPr>
              <a:t>DDR3L-1600</a:t>
            </a:r>
            <a:endParaRPr lang="en-US" sz="2800" dirty="0" smtClean="0">
              <a:latin typeface="微軟正黑體"/>
              <a:ea typeface="微軟正黑體"/>
              <a:cs typeface="微軟正黑體"/>
            </a:endParaRPr>
          </a:p>
          <a:p>
            <a:pPr algn="ctr"/>
            <a:r>
              <a:rPr lang="en-US" dirty="0" smtClean="0">
                <a:solidFill>
                  <a:schemeClr val="bg1">
                    <a:lumMod val="85000"/>
                  </a:schemeClr>
                </a:solidFill>
                <a:latin typeface="微軟正黑體"/>
                <a:ea typeface="微軟正黑體"/>
                <a:cs typeface="微軟正黑體"/>
              </a:rPr>
              <a:t>2 x SO-DIMM</a:t>
            </a:r>
            <a:endParaRPr lang="en-US" dirty="0">
              <a:solidFill>
                <a:schemeClr val="bg1">
                  <a:lumMod val="85000"/>
                </a:schemeClr>
              </a:solidFill>
              <a:latin typeface="微軟正黑體"/>
              <a:ea typeface="微軟正黑體"/>
              <a:cs typeface="微軟正黑體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131840" y="2211710"/>
            <a:ext cx="2088232" cy="864096"/>
          </a:xfrm>
          <a:prstGeom prst="round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en-US" altLang="zh-TW" sz="2800" dirty="0" smtClean="0">
                <a:latin typeface="微軟正黑體"/>
                <a:ea typeface="微軟正黑體"/>
                <a:cs typeface="微軟正黑體"/>
              </a:rPr>
              <a:t>Max 8GB</a:t>
            </a:r>
            <a:endParaRPr lang="en-US" sz="2800" dirty="0" smtClean="0">
              <a:latin typeface="微軟正黑體"/>
              <a:ea typeface="微軟正黑體"/>
              <a:cs typeface="微軟正黑體"/>
            </a:endParaRPr>
          </a:p>
          <a:p>
            <a:pPr algn="ctr"/>
            <a:r>
              <a:rPr lang="en-US" altLang="zh-TW" dirty="0" smtClean="0">
                <a:solidFill>
                  <a:schemeClr val="bg1">
                    <a:lumMod val="85000"/>
                  </a:schemeClr>
                </a:solidFill>
                <a:latin typeface="微軟正黑體"/>
                <a:ea typeface="微軟正黑體"/>
                <a:cs typeface="微軟正黑體"/>
              </a:rPr>
              <a:t>Expandable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508104" y="2211710"/>
            <a:ext cx="2160240" cy="1938992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9600" dirty="0" smtClean="0">
                <a:solidFill>
                  <a:srgbClr val="FF0000"/>
                </a:solidFill>
                <a:latin typeface="微軟正黑體"/>
                <a:ea typeface="微軟正黑體"/>
                <a:cs typeface="微軟正黑體"/>
              </a:rPr>
              <a:t>20</a:t>
            </a:r>
            <a:r>
              <a:rPr lang="en-US" altLang="zh-TW" sz="3200" dirty="0" smtClean="0">
                <a:solidFill>
                  <a:srgbClr val="FF0000"/>
                </a:solidFill>
                <a:latin typeface="微軟正黑體"/>
                <a:ea typeface="微軟正黑體"/>
                <a:cs typeface="微軟正黑體"/>
              </a:rPr>
              <a:t>%</a:t>
            </a:r>
            <a:endParaRPr lang="en-US" sz="3200" dirty="0" smtClean="0">
              <a:solidFill>
                <a:srgbClr val="FF0000"/>
              </a:solidFill>
              <a:latin typeface="微軟正黑體"/>
              <a:ea typeface="微軟正黑體"/>
              <a:cs typeface="微軟正黑體"/>
            </a:endParaRPr>
          </a:p>
          <a:p>
            <a:pPr algn="ctr"/>
            <a:r>
              <a:rPr lang="en-US" altLang="zh-TW" sz="2400" dirty="0" smtClean="0">
                <a:latin typeface="微軟正黑體"/>
                <a:ea typeface="微軟正黑體"/>
                <a:cs typeface="微軟正黑體"/>
              </a:rPr>
              <a:t>Enhancement</a:t>
            </a:r>
            <a:endParaRPr lang="en-US" sz="2400" dirty="0">
              <a:latin typeface="微軟正黑體"/>
              <a:ea typeface="微軟正黑體"/>
              <a:cs typeface="微軟正黑體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4196748" y="2860294"/>
            <a:ext cx="885978" cy="1903344"/>
            <a:chOff x="4196748" y="2860294"/>
            <a:chExt cx="885978" cy="1903344"/>
          </a:xfrm>
        </p:grpSpPr>
        <p:sp>
          <p:nvSpPr>
            <p:cNvPr id="13" name="Up Arrow 12"/>
            <p:cNvSpPr/>
            <p:nvPr/>
          </p:nvSpPr>
          <p:spPr>
            <a:xfrm rot="2664434">
              <a:off x="4196748" y="2860294"/>
              <a:ext cx="885978" cy="1903344"/>
            </a:xfrm>
            <a:prstGeom prst="upArrow">
              <a:avLst/>
            </a:prstGeom>
            <a:ln/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dirty="0"/>
            </a:p>
          </p:txBody>
        </p:sp>
        <p:sp>
          <p:nvSpPr>
            <p:cNvPr id="3" name="TextBox 2"/>
            <p:cNvSpPr txBox="1"/>
            <p:nvPr/>
          </p:nvSpPr>
          <p:spPr>
            <a:xfrm rot="18819462">
              <a:off x="3838264" y="3457900"/>
              <a:ext cx="161390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solidFill>
                    <a:schemeClr val="bg1"/>
                  </a:solidFill>
                </a:rPr>
                <a:t>x53 Pro   x53A</a:t>
              </a:r>
            </a:p>
            <a:p>
              <a:r>
                <a:rPr lang="en-US" b="1" dirty="0" smtClean="0">
                  <a:solidFill>
                    <a:schemeClr val="bg1"/>
                  </a:solidFill>
                </a:rPr>
                <a:t>1333</a:t>
              </a:r>
              <a:r>
                <a:rPr lang="en-US" dirty="0" smtClean="0">
                  <a:solidFill>
                    <a:schemeClr val="bg1"/>
                  </a:solidFill>
                </a:rPr>
                <a:t>  </a:t>
              </a:r>
              <a:r>
                <a:rPr lang="en-US" dirty="0" smtClean="0">
                  <a:solidFill>
                    <a:schemeClr val="bg1"/>
                  </a:solidFill>
                  <a:sym typeface="Wingdings"/>
                </a:rPr>
                <a:t> </a:t>
              </a:r>
              <a:r>
                <a:rPr lang="en-US" b="1" dirty="0" smtClean="0">
                  <a:solidFill>
                    <a:schemeClr val="bg1"/>
                  </a:solidFill>
                  <a:sym typeface="Wingdings"/>
                </a:rPr>
                <a:t>1600</a:t>
              </a:r>
              <a:endParaRPr lang="en-US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054437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799692" y="968410"/>
            <a:ext cx="5544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dirty="0" smtClean="0">
                <a:latin typeface="+mj-lt"/>
                <a:ea typeface="微軟正黑體"/>
                <a:cs typeface="微軟正黑體"/>
              </a:rPr>
              <a:t>Powerful 8</a:t>
            </a:r>
            <a:r>
              <a:rPr lang="en-US" altLang="zh-TW" sz="2800" baseline="30000" dirty="0" smtClean="0">
                <a:latin typeface="+mj-lt"/>
                <a:ea typeface="微軟正黑體"/>
                <a:cs typeface="微軟正黑體"/>
              </a:rPr>
              <a:t>th</a:t>
            </a:r>
            <a:r>
              <a:rPr lang="en-US" altLang="zh-TW" sz="2800" dirty="0" smtClean="0">
                <a:latin typeface="+mj-lt"/>
                <a:ea typeface="微軟正黑體"/>
                <a:cs typeface="微軟正黑體"/>
              </a:rPr>
              <a:t> Gen Intel HD Graphics</a:t>
            </a:r>
            <a:endParaRPr lang="en-US" sz="2800" dirty="0">
              <a:latin typeface="+mj-lt"/>
              <a:ea typeface="微軟正黑體"/>
              <a:cs typeface="微軟正黑體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43608" y="1635646"/>
            <a:ext cx="4104456" cy="1200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charset="2"/>
              <a:buChar char="Ø"/>
            </a:pPr>
            <a:r>
              <a:rPr lang="en-US" altLang="zh-TW" sz="2400" dirty="0" smtClean="0">
                <a:latin typeface="+mj-lt"/>
                <a:ea typeface="微軟正黑體"/>
                <a:cs typeface="微軟正黑體"/>
              </a:rPr>
              <a:t>4K H.264 HQ Video Playback</a:t>
            </a:r>
          </a:p>
          <a:p>
            <a:pPr marL="342900" indent="-342900">
              <a:buFont typeface="Wingdings" charset="2"/>
              <a:buChar char="Ø"/>
            </a:pPr>
            <a:r>
              <a:rPr lang="en-US" altLang="zh-TW" sz="2400" dirty="0" smtClean="0">
                <a:latin typeface="+mj-lt"/>
                <a:ea typeface="微軟正黑體"/>
                <a:cs typeface="微軟正黑體"/>
              </a:rPr>
              <a:t>MKV, AVI, MP4, MOV</a:t>
            </a:r>
          </a:p>
          <a:p>
            <a:r>
              <a:rPr lang="en-US" altLang="zh-TW" sz="2400" dirty="0">
                <a:latin typeface="+mj-lt"/>
                <a:ea typeface="微軟正黑體"/>
                <a:cs typeface="微軟正黑體"/>
              </a:rPr>
              <a:t> </a:t>
            </a:r>
            <a:r>
              <a:rPr lang="en-US" altLang="zh-TW" sz="2400" dirty="0" smtClean="0">
                <a:latin typeface="+mj-lt"/>
                <a:ea typeface="微軟正黑體"/>
                <a:cs typeface="微軟正黑體"/>
              </a:rPr>
              <a:t>    multi-format support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36096" y="1949807"/>
            <a:ext cx="2160240" cy="1938992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9600" dirty="0">
                <a:solidFill>
                  <a:srgbClr val="FF0000"/>
                </a:solidFill>
                <a:latin typeface="微軟正黑體"/>
                <a:ea typeface="微軟正黑體"/>
                <a:cs typeface="微軟正黑體"/>
              </a:rPr>
              <a:t>3</a:t>
            </a:r>
            <a:r>
              <a:rPr lang="en-US" sz="9600" dirty="0" smtClean="0">
                <a:solidFill>
                  <a:srgbClr val="FF0000"/>
                </a:solidFill>
                <a:latin typeface="微軟正黑體"/>
                <a:ea typeface="微軟正黑體"/>
                <a:cs typeface="微軟正黑體"/>
              </a:rPr>
              <a:t>0</a:t>
            </a:r>
            <a:r>
              <a:rPr lang="en-US" altLang="zh-TW" sz="3200" dirty="0" smtClean="0">
                <a:solidFill>
                  <a:srgbClr val="FF0000"/>
                </a:solidFill>
                <a:latin typeface="微軟正黑體"/>
                <a:ea typeface="微軟正黑體"/>
                <a:cs typeface="微軟正黑體"/>
              </a:rPr>
              <a:t>%</a:t>
            </a:r>
          </a:p>
          <a:p>
            <a:pPr algn="ctr"/>
            <a:r>
              <a:rPr lang="en-US" altLang="zh-TW" sz="2400" dirty="0" smtClean="0">
                <a:latin typeface="+mj-lt"/>
                <a:ea typeface="微軟正黑體"/>
                <a:cs typeface="微軟正黑體"/>
              </a:rPr>
              <a:t>Enhancement</a:t>
            </a:r>
            <a:endParaRPr lang="en-US" sz="2400" dirty="0">
              <a:latin typeface="+mj-lt"/>
              <a:ea typeface="微軟正黑體"/>
              <a:cs typeface="微軟正黑體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043608" y="3147814"/>
            <a:ext cx="1728192" cy="864096"/>
          </a:xfrm>
          <a:prstGeom prst="round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en-US" sz="2800" dirty="0" smtClean="0">
                <a:latin typeface="微軟正黑體"/>
                <a:ea typeface="微軟正黑體"/>
                <a:cs typeface="微軟正黑體"/>
              </a:rPr>
              <a:t>640MHz</a:t>
            </a:r>
          </a:p>
          <a:p>
            <a:pPr algn="ctr"/>
            <a:r>
              <a:rPr lang="en-US" altLang="zh-TW" sz="1400" dirty="0" smtClean="0">
                <a:latin typeface="微軟正黑體"/>
                <a:ea typeface="微軟正黑體"/>
                <a:cs typeface="微軟正黑體"/>
              </a:rPr>
              <a:t>GPU Max</a:t>
            </a:r>
            <a:endParaRPr lang="en-US" sz="1400" dirty="0" smtClean="0">
              <a:latin typeface="微軟正黑體"/>
              <a:ea typeface="微軟正黑體"/>
              <a:cs typeface="微軟正黑體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915816" y="3147814"/>
            <a:ext cx="1728192" cy="864096"/>
          </a:xfrm>
          <a:prstGeom prst="round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en-US" altLang="zh-TW" sz="2800" dirty="0" smtClean="0">
                <a:latin typeface="微軟正黑體"/>
                <a:ea typeface="微軟正黑體"/>
                <a:cs typeface="微軟正黑體"/>
                <a:sym typeface="Wingdings"/>
              </a:rPr>
              <a:t>12EU</a:t>
            </a:r>
          </a:p>
          <a:p>
            <a:pPr algn="ctr"/>
            <a:r>
              <a:rPr lang="en-US" altLang="zh-TW" sz="1400" dirty="0" smtClean="0">
                <a:latin typeface="微軟正黑體"/>
                <a:ea typeface="微軟正黑體"/>
                <a:cs typeface="微軟正黑體"/>
                <a:sym typeface="Wingdings"/>
              </a:rPr>
              <a:t>Execution Units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4488624" y="2569956"/>
            <a:ext cx="885978" cy="1903344"/>
            <a:chOff x="4488624" y="2569956"/>
            <a:chExt cx="885978" cy="1903344"/>
          </a:xfrm>
        </p:grpSpPr>
        <p:sp>
          <p:nvSpPr>
            <p:cNvPr id="10" name="Up Arrow 9"/>
            <p:cNvSpPr/>
            <p:nvPr/>
          </p:nvSpPr>
          <p:spPr>
            <a:xfrm rot="2291145">
              <a:off x="4488624" y="2569956"/>
              <a:ext cx="885978" cy="1903344"/>
            </a:xfrm>
            <a:prstGeom prst="upArrow">
              <a:avLst/>
            </a:prstGeom>
            <a:ln/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dirty="0"/>
            </a:p>
          </p:txBody>
        </p:sp>
        <p:sp>
          <p:nvSpPr>
            <p:cNvPr id="11" name="TextBox 10"/>
            <p:cNvSpPr txBox="1"/>
            <p:nvPr/>
          </p:nvSpPr>
          <p:spPr>
            <a:xfrm rot="18524406">
              <a:off x="4076122" y="3224250"/>
              <a:ext cx="161390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solidFill>
                    <a:schemeClr val="bg1"/>
                  </a:solidFill>
                </a:rPr>
                <a:t>x53 Pro   x53A</a:t>
              </a:r>
            </a:p>
            <a:p>
              <a:r>
                <a:rPr lang="en-US" b="1" dirty="0" smtClean="0">
                  <a:solidFill>
                    <a:schemeClr val="bg1"/>
                  </a:solidFill>
                </a:rPr>
                <a:t>4EU</a:t>
              </a:r>
              <a:r>
                <a:rPr lang="en-US" dirty="0" smtClean="0">
                  <a:solidFill>
                    <a:schemeClr val="bg1"/>
                  </a:solidFill>
                </a:rPr>
                <a:t>   </a:t>
              </a:r>
              <a:r>
                <a:rPr lang="en-US" dirty="0" smtClean="0">
                  <a:solidFill>
                    <a:schemeClr val="bg1"/>
                  </a:solidFill>
                  <a:sym typeface="Wingdings"/>
                </a:rPr>
                <a:t>  </a:t>
              </a:r>
              <a:r>
                <a:rPr lang="en-US" b="1" dirty="0" smtClean="0">
                  <a:solidFill>
                    <a:schemeClr val="bg1"/>
                  </a:solidFill>
                  <a:sym typeface="Wingdings"/>
                </a:rPr>
                <a:t>12EU</a:t>
              </a:r>
              <a:endParaRPr lang="en-US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779956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Screen Shot 2015-11-17 at 1.24.52 PM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7664" y="4011910"/>
            <a:ext cx="2273690" cy="1131590"/>
          </a:xfrm>
          <a:prstGeom prst="rect">
            <a:avLst/>
          </a:prstGeo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60232" y="3651870"/>
            <a:ext cx="1684848" cy="1706532"/>
          </a:xfrm>
          <a:prstGeom prst="rect">
            <a:avLst/>
          </a:prstGeom>
        </p:spPr>
      </p:pic>
      <p:grpSp>
        <p:nvGrpSpPr>
          <p:cNvPr id="10" name="群組 9"/>
          <p:cNvGrpSpPr/>
          <p:nvPr/>
        </p:nvGrpSpPr>
        <p:grpSpPr>
          <a:xfrm>
            <a:off x="4427985" y="2067694"/>
            <a:ext cx="3096344" cy="1512168"/>
            <a:chOff x="3857620" y="1785932"/>
            <a:chExt cx="2643206" cy="1357322"/>
          </a:xfrm>
        </p:grpSpPr>
        <p:sp>
          <p:nvSpPr>
            <p:cNvPr id="6" name="矩形 5"/>
            <p:cNvSpPr/>
            <p:nvPr/>
          </p:nvSpPr>
          <p:spPr>
            <a:xfrm>
              <a:off x="3857620" y="1785932"/>
              <a:ext cx="2643206" cy="1357322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3857620" y="2428874"/>
              <a:ext cx="1285884" cy="714380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4" name="群組 13"/>
          <p:cNvGrpSpPr/>
          <p:nvPr/>
        </p:nvGrpSpPr>
        <p:grpSpPr>
          <a:xfrm>
            <a:off x="6470254" y="2139702"/>
            <a:ext cx="982066" cy="634195"/>
            <a:chOff x="6973892" y="1857370"/>
            <a:chExt cx="787452" cy="508518"/>
          </a:xfrm>
        </p:grpSpPr>
        <p:sp>
          <p:nvSpPr>
            <p:cNvPr id="8" name="矩形 7"/>
            <p:cNvSpPr/>
            <p:nvPr/>
          </p:nvSpPr>
          <p:spPr>
            <a:xfrm>
              <a:off x="7304791" y="1857370"/>
              <a:ext cx="456553" cy="37017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sz="2400" dirty="0" smtClean="0">
                  <a:solidFill>
                    <a:srgbClr val="FFA926"/>
                  </a:solidFill>
                  <a:latin typeface="微軟正黑體" pitchFamily="34" charset="-120"/>
                  <a:ea typeface="微軟正黑體" pitchFamily="34" charset="-120"/>
                </a:rPr>
                <a:t>4K</a:t>
              </a:r>
              <a:endParaRPr lang="en-US" sz="2400" dirty="0" smtClean="0">
                <a:solidFill>
                  <a:srgbClr val="FFA926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6973892" y="2143781"/>
              <a:ext cx="784313" cy="22210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TW" sz="1200" dirty="0" smtClean="0">
                  <a:latin typeface="微軟正黑體" pitchFamily="34" charset="-120"/>
                  <a:ea typeface="微軟正黑體" pitchFamily="34" charset="-120"/>
                </a:rPr>
                <a:t>3840x2160</a:t>
              </a:r>
              <a:endParaRPr lang="en-US" sz="1200" dirty="0" smtClean="0"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grpSp>
        <p:nvGrpSpPr>
          <p:cNvPr id="16" name="群組 15"/>
          <p:cNvGrpSpPr/>
          <p:nvPr/>
        </p:nvGrpSpPr>
        <p:grpSpPr>
          <a:xfrm>
            <a:off x="4860032" y="2873648"/>
            <a:ext cx="1000595" cy="634206"/>
            <a:chOff x="7043652" y="1857370"/>
            <a:chExt cx="802309" cy="508529"/>
          </a:xfrm>
        </p:grpSpPr>
        <p:sp>
          <p:nvSpPr>
            <p:cNvPr id="17" name="矩形 16"/>
            <p:cNvSpPr/>
            <p:nvPr/>
          </p:nvSpPr>
          <p:spPr>
            <a:xfrm>
              <a:off x="7304791" y="1857370"/>
              <a:ext cx="522104" cy="3701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sz="2400" dirty="0" smtClean="0">
                  <a:solidFill>
                    <a:schemeClr val="accent2">
                      <a:lumMod val="50000"/>
                    </a:schemeClr>
                  </a:solidFill>
                  <a:latin typeface="微軟正黑體" pitchFamily="34" charset="-120"/>
                  <a:ea typeface="微軟正黑體" pitchFamily="34" charset="-120"/>
                </a:rPr>
                <a:t>HD</a:t>
              </a:r>
              <a:endParaRPr lang="en-US" sz="2400" dirty="0" smtClean="0">
                <a:solidFill>
                  <a:schemeClr val="accent2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7043652" y="2143791"/>
              <a:ext cx="802309" cy="22210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TW" sz="1200" dirty="0" smtClean="0">
                  <a:latin typeface="微軟正黑體" pitchFamily="34" charset="-120"/>
                  <a:ea typeface="微軟正黑體" pitchFamily="34" charset="-120"/>
                </a:rPr>
                <a:t>1920x1080</a:t>
              </a:r>
              <a:endParaRPr lang="en-US" sz="1200" dirty="0" smtClean="0"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20" name="Rectangle 19"/>
          <p:cNvSpPr/>
          <p:nvPr/>
        </p:nvSpPr>
        <p:spPr>
          <a:xfrm>
            <a:off x="3995936" y="4876006"/>
            <a:ext cx="1421821" cy="1846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600" dirty="0" smtClean="0">
                <a:latin typeface="微軟正黑體"/>
                <a:ea typeface="微軟正黑體"/>
                <a:cs typeface="微軟正黑體"/>
              </a:rPr>
              <a:t>* </a:t>
            </a:r>
            <a:r>
              <a:rPr lang="en-US" altLang="zh-TW" sz="600" dirty="0" smtClean="0">
                <a:latin typeface="微軟正黑體"/>
                <a:ea typeface="微軟正黑體"/>
                <a:cs typeface="微軟正黑體"/>
              </a:rPr>
              <a:t>Source: </a:t>
            </a:r>
            <a:r>
              <a:rPr lang="en-US" altLang="zh-TW" sz="600" dirty="0" err="1" smtClean="0">
                <a:latin typeface="微軟正黑體"/>
                <a:ea typeface="微軟正黑體"/>
                <a:cs typeface="微軟正黑體"/>
              </a:rPr>
              <a:t>Apple.com</a:t>
            </a:r>
            <a:r>
              <a:rPr lang="en-US" altLang="zh-TW" sz="600" dirty="0" smtClean="0">
                <a:latin typeface="微軟正黑體"/>
                <a:ea typeface="微軟正黑體"/>
                <a:cs typeface="微軟正黑體"/>
              </a:rPr>
              <a:t> &amp; </a:t>
            </a:r>
            <a:r>
              <a:rPr lang="en-US" altLang="zh-TW" sz="600" dirty="0" err="1" smtClean="0">
                <a:latin typeface="微軟正黑體"/>
                <a:ea typeface="微軟正黑體"/>
                <a:cs typeface="微軟正黑體"/>
              </a:rPr>
              <a:t>GoPro.com</a:t>
            </a:r>
            <a:endParaRPr lang="en-US" sz="600" dirty="0">
              <a:latin typeface="微軟正黑體"/>
              <a:ea typeface="微軟正黑體"/>
              <a:cs typeface="微軟正黑體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691680" y="915566"/>
            <a:ext cx="57606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2800" dirty="0" smtClean="0">
                <a:latin typeface="+mj-lt"/>
                <a:ea typeface="微軟正黑體"/>
                <a:cs typeface="微軟正黑體"/>
              </a:rPr>
              <a:t>Directing &amp; Recording </a:t>
            </a:r>
            <a:r>
              <a:rPr lang="en-US" sz="2800" dirty="0" smtClean="0">
                <a:latin typeface="+mj-lt"/>
                <a:ea typeface="微軟正黑體"/>
                <a:cs typeface="微軟正黑體"/>
              </a:rPr>
              <a:t>4K Movies</a:t>
            </a:r>
          </a:p>
          <a:p>
            <a:pPr algn="ctr"/>
            <a:r>
              <a:rPr lang="en-US" sz="2800" dirty="0" smtClean="0">
                <a:latin typeface="+mj-lt"/>
                <a:ea typeface="微軟正黑體"/>
                <a:cs typeface="微軟正黑體"/>
              </a:rPr>
              <a:t>Has </a:t>
            </a:r>
            <a:r>
              <a:rPr lang="en-US" sz="2800" dirty="0">
                <a:latin typeface="+mj-lt"/>
                <a:ea typeface="微軟正黑體"/>
                <a:cs typeface="微軟正黑體"/>
              </a:rPr>
              <a:t>N</a:t>
            </a:r>
            <a:r>
              <a:rPr lang="en-US" sz="2800" dirty="0" smtClean="0">
                <a:latin typeface="+mj-lt"/>
                <a:ea typeface="微軟正黑體"/>
                <a:cs typeface="微軟正黑體"/>
              </a:rPr>
              <a:t>ever Been Easier</a:t>
            </a:r>
            <a:endParaRPr lang="en-US" sz="2800" dirty="0">
              <a:latin typeface="+mj-lt"/>
              <a:ea typeface="微軟正黑體"/>
              <a:cs typeface="微軟正黑體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7588" y="1851670"/>
            <a:ext cx="3200356" cy="2016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179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5936" y="2283718"/>
            <a:ext cx="5255568" cy="233580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007604" y="915566"/>
            <a:ext cx="71287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dirty="0" smtClean="0">
                <a:latin typeface="+mj-lt"/>
                <a:ea typeface="微軟正黑體"/>
                <a:cs typeface="微軟正黑體"/>
              </a:rPr>
              <a:t>4K H.264 Real-Time &amp; Offline Video Transcoding</a:t>
            </a:r>
            <a:endParaRPr lang="en-US" sz="2800" dirty="0">
              <a:latin typeface="+mj-lt"/>
              <a:ea typeface="微軟正黑體"/>
              <a:cs typeface="微軟正黑體"/>
            </a:endParaRPr>
          </a:p>
        </p:txBody>
      </p:sp>
      <p:pic>
        <p:nvPicPr>
          <p:cNvPr id="2" name="Picture 1" descr="Screen Shot 2015-11-13 at 3.51.00 PM.png"/>
          <p:cNvPicPr>
            <a:picLocks noChangeAspect="1"/>
          </p:cNvPicPr>
          <p:nvPr/>
        </p:nvPicPr>
        <p:blipFill>
          <a:blip r:embed="rId3" cstate="print"/>
          <a:srcRect l="4348" t="7755" r="8696" b="609"/>
          <a:stretch>
            <a:fillRect/>
          </a:stretch>
        </p:blipFill>
        <p:spPr>
          <a:xfrm>
            <a:off x="539552" y="1683612"/>
            <a:ext cx="4826546" cy="297637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2039750" y="1755050"/>
            <a:ext cx="265337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TW" sz="1600" dirty="0" smtClean="0">
                <a:solidFill>
                  <a:schemeClr val="bg1"/>
                </a:solidFill>
                <a:latin typeface="+mj-lt"/>
                <a:ea typeface="微軟正黑體" pitchFamily="34" charset="-120"/>
              </a:rPr>
              <a:t>Max Concurrent Transcoding</a:t>
            </a:r>
            <a:endParaRPr lang="zh-TW" altLang="en-US" sz="1600" dirty="0">
              <a:solidFill>
                <a:schemeClr val="bg1"/>
              </a:solidFill>
              <a:latin typeface="+mj-lt"/>
              <a:ea typeface="微軟正黑體" pitchFamily="34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39552" y="3756977"/>
            <a:ext cx="478634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800" dirty="0" smtClean="0">
                <a:solidFill>
                  <a:schemeClr val="bg1"/>
                </a:solidFill>
                <a:latin typeface="+mj-lt"/>
                <a:ea typeface="微軟正黑體" pitchFamily="34" charset="-120"/>
              </a:rPr>
              <a:t>Note: The actual performance may vary based on environments and video quality.</a:t>
            </a:r>
            <a:endParaRPr lang="zh-TW" altLang="en-US" sz="800" dirty="0" smtClean="0">
              <a:solidFill>
                <a:schemeClr val="bg1"/>
              </a:solidFill>
              <a:latin typeface="+mj-lt"/>
              <a:ea typeface="微軟正黑體" pitchFamily="34" charset="-120"/>
            </a:endParaRPr>
          </a:p>
          <a:p>
            <a:r>
              <a:rPr lang="en-US" altLang="zh-TW" sz="800" dirty="0" smtClean="0">
                <a:solidFill>
                  <a:schemeClr val="bg1"/>
                </a:solidFill>
                <a:latin typeface="+mj-lt"/>
                <a:ea typeface="微軟正黑體" pitchFamily="34" charset="-120"/>
              </a:rPr>
              <a:t>Test environment</a:t>
            </a:r>
            <a:r>
              <a:rPr lang="zh-TW" altLang="en-US" sz="800" dirty="0" smtClean="0">
                <a:solidFill>
                  <a:schemeClr val="bg1"/>
                </a:solidFill>
                <a:latin typeface="+mj-lt"/>
                <a:ea typeface="微軟正黑體" pitchFamily="34" charset="-120"/>
              </a:rPr>
              <a:t>：</a:t>
            </a:r>
          </a:p>
          <a:p>
            <a:r>
              <a:rPr lang="en-US" altLang="zh-TW" sz="800" dirty="0" smtClean="0">
                <a:solidFill>
                  <a:schemeClr val="bg1"/>
                </a:solidFill>
                <a:latin typeface="+mj-lt"/>
                <a:ea typeface="微軟正黑體" pitchFamily="34" charset="-120"/>
              </a:rPr>
              <a:t>4K</a:t>
            </a:r>
            <a:r>
              <a:rPr lang="en-US" altLang="zh-TW" sz="800" dirty="0">
                <a:solidFill>
                  <a:schemeClr val="bg1"/>
                </a:solidFill>
                <a:latin typeface="+mj-lt"/>
                <a:ea typeface="微軟正黑體" pitchFamily="34" charset="-120"/>
              </a:rPr>
              <a:t> </a:t>
            </a:r>
            <a:r>
              <a:rPr lang="en-US" altLang="zh-TW" sz="800" dirty="0" smtClean="0">
                <a:solidFill>
                  <a:schemeClr val="bg1"/>
                </a:solidFill>
                <a:latin typeface="+mj-lt"/>
                <a:ea typeface="微軟正黑體" pitchFamily="34" charset="-120"/>
              </a:rPr>
              <a:t>video: mpeg4, bitrate: 7.8 Mbps, video codec: h264@high@L5.1, width: 3840, height: 2160, </a:t>
            </a:r>
            <a:r>
              <a:rPr lang="en-US" altLang="zh-TW" sz="800" dirty="0" err="1" smtClean="0">
                <a:solidFill>
                  <a:schemeClr val="bg1"/>
                </a:solidFill>
                <a:latin typeface="+mj-lt"/>
                <a:ea typeface="微軟正黑體" pitchFamily="34" charset="-120"/>
              </a:rPr>
              <a:t>framerate</a:t>
            </a:r>
            <a:r>
              <a:rPr lang="en-US" altLang="zh-TW" sz="800" dirty="0" smtClean="0">
                <a:solidFill>
                  <a:schemeClr val="bg1"/>
                </a:solidFill>
                <a:latin typeface="+mj-lt"/>
                <a:ea typeface="微軟正黑體" pitchFamily="34" charset="-120"/>
              </a:rPr>
              <a:t>: 30, bit depth: 8, audio codec: AC-3, sample rate: 48000</a:t>
            </a:r>
          </a:p>
          <a:p>
            <a:r>
              <a:rPr lang="en-US" altLang="zh-TW" sz="800" dirty="0" smtClean="0">
                <a:solidFill>
                  <a:schemeClr val="bg1"/>
                </a:solidFill>
                <a:latin typeface="+mj-lt"/>
                <a:ea typeface="微軟正黑體" pitchFamily="34" charset="-120"/>
              </a:rPr>
              <a:t>1080p video: mpeg4, bitrate: 9.7 Mbps, video codec: h264@main@L4.1, width: 1920, height: 1080, </a:t>
            </a:r>
            <a:r>
              <a:rPr lang="en-US" altLang="zh-TW" sz="800" dirty="0" err="1" smtClean="0">
                <a:solidFill>
                  <a:schemeClr val="bg1"/>
                </a:solidFill>
                <a:latin typeface="+mj-lt"/>
                <a:ea typeface="微軟正黑體" pitchFamily="34" charset="-120"/>
              </a:rPr>
              <a:t>framerate</a:t>
            </a:r>
            <a:r>
              <a:rPr lang="en-US" altLang="zh-TW" sz="800" dirty="0" smtClean="0">
                <a:solidFill>
                  <a:schemeClr val="bg1"/>
                </a:solidFill>
                <a:latin typeface="+mj-lt"/>
                <a:ea typeface="微軟正黑體" pitchFamily="34" charset="-120"/>
              </a:rPr>
              <a:t>: 24, bit depth: 8, audio codec: AAC@LC, sample rate: 48000</a:t>
            </a:r>
            <a:endParaRPr lang="zh-TW" altLang="en-US" sz="800" dirty="0">
              <a:solidFill>
                <a:schemeClr val="bg1"/>
              </a:solidFill>
              <a:latin typeface="+mj-lt"/>
              <a:ea typeface="微軟正黑體" pitchFamily="34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763688" y="2211710"/>
            <a:ext cx="70844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600" dirty="0" smtClean="0">
                <a:solidFill>
                  <a:schemeClr val="bg1"/>
                </a:solidFill>
                <a:latin typeface="+mj-lt"/>
                <a:ea typeface="微軟正黑體" pitchFamily="34" charset="-120"/>
              </a:rPr>
              <a:t>1080p</a:t>
            </a:r>
            <a:endParaRPr lang="zh-TW" altLang="en-US" sz="1600" dirty="0">
              <a:solidFill>
                <a:schemeClr val="bg1"/>
              </a:solidFill>
              <a:latin typeface="+mj-lt"/>
              <a:ea typeface="微軟正黑體" pitchFamily="34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059832" y="2211710"/>
            <a:ext cx="60445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600" dirty="0" smtClean="0">
                <a:solidFill>
                  <a:schemeClr val="bg1"/>
                </a:solidFill>
                <a:latin typeface="+mj-lt"/>
                <a:ea typeface="微軟正黑體" pitchFamily="34" charset="-120"/>
              </a:rPr>
              <a:t>720p</a:t>
            </a:r>
            <a:endParaRPr lang="zh-TW" altLang="en-US" sz="1600" dirty="0">
              <a:solidFill>
                <a:schemeClr val="bg1"/>
              </a:solidFill>
              <a:latin typeface="+mj-lt"/>
              <a:ea typeface="微軟正黑體" pitchFamily="34" charset="-12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283968" y="2211710"/>
            <a:ext cx="60445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600" dirty="0" smtClean="0">
                <a:solidFill>
                  <a:schemeClr val="bg1"/>
                </a:solidFill>
                <a:latin typeface="+mj-lt"/>
                <a:ea typeface="微軟正黑體" pitchFamily="34" charset="-120"/>
              </a:rPr>
              <a:t>360p</a:t>
            </a:r>
            <a:endParaRPr lang="zh-TW" altLang="en-US" sz="1600" dirty="0">
              <a:solidFill>
                <a:schemeClr val="bg1"/>
              </a:solidFill>
              <a:latin typeface="+mj-lt"/>
              <a:ea typeface="微軟正黑體" pitchFamily="34" charset="-12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995660" y="2794713"/>
            <a:ext cx="28866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600" dirty="0" smtClean="0">
                <a:solidFill>
                  <a:schemeClr val="bg1"/>
                </a:solidFill>
                <a:latin typeface="+mj-lt"/>
                <a:ea typeface="微軟正黑體" pitchFamily="34" charset="-120"/>
              </a:rPr>
              <a:t>2</a:t>
            </a:r>
            <a:endParaRPr lang="zh-TW" altLang="en-US" sz="1600" dirty="0">
              <a:solidFill>
                <a:schemeClr val="bg1"/>
              </a:solidFill>
              <a:latin typeface="+mj-lt"/>
              <a:ea typeface="微軟正黑體" pitchFamily="34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293976" y="2794713"/>
            <a:ext cx="28866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600" dirty="0" smtClean="0">
                <a:solidFill>
                  <a:schemeClr val="bg1"/>
                </a:solidFill>
                <a:latin typeface="+mj-lt"/>
                <a:ea typeface="微軟正黑體" pitchFamily="34" charset="-120"/>
              </a:rPr>
              <a:t>4</a:t>
            </a:r>
            <a:endParaRPr lang="zh-TW" altLang="en-US" sz="1600" dirty="0">
              <a:solidFill>
                <a:schemeClr val="bg1"/>
              </a:solidFill>
              <a:latin typeface="+mj-lt"/>
              <a:ea typeface="微軟正黑體" pitchFamily="34" charset="-12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4567428" y="2794713"/>
            <a:ext cx="28866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600" dirty="0" smtClean="0">
                <a:solidFill>
                  <a:schemeClr val="bg1"/>
                </a:solidFill>
                <a:latin typeface="+mj-lt"/>
                <a:ea typeface="微軟正黑體" pitchFamily="34" charset="-120"/>
              </a:rPr>
              <a:t>4</a:t>
            </a:r>
            <a:endParaRPr lang="zh-TW" altLang="en-US" sz="1600" dirty="0">
              <a:solidFill>
                <a:schemeClr val="bg1"/>
              </a:solidFill>
              <a:latin typeface="+mj-lt"/>
              <a:ea typeface="微軟正黑體" pitchFamily="34" charset="-12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995660" y="3326686"/>
            <a:ext cx="2487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600" dirty="0" smtClean="0">
                <a:solidFill>
                  <a:schemeClr val="bg1"/>
                </a:solidFill>
                <a:latin typeface="+mj-lt"/>
                <a:ea typeface="微軟正黑體" pitchFamily="34" charset="-120"/>
              </a:rPr>
              <a:t>-</a:t>
            </a:r>
            <a:endParaRPr lang="zh-TW" altLang="en-US" sz="1600" dirty="0">
              <a:solidFill>
                <a:schemeClr val="bg1"/>
              </a:solidFill>
              <a:latin typeface="+mj-lt"/>
              <a:ea typeface="微軟正黑體" pitchFamily="34" charset="-12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293976" y="3326686"/>
            <a:ext cx="28866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600" dirty="0" smtClean="0">
                <a:solidFill>
                  <a:schemeClr val="bg1"/>
                </a:solidFill>
                <a:latin typeface="+mj-lt"/>
                <a:ea typeface="微軟正黑體" pitchFamily="34" charset="-120"/>
              </a:rPr>
              <a:t>8</a:t>
            </a:r>
            <a:endParaRPr lang="zh-TW" altLang="en-US" sz="1600" dirty="0">
              <a:solidFill>
                <a:schemeClr val="bg1"/>
              </a:solidFill>
              <a:latin typeface="+mj-lt"/>
              <a:ea typeface="微軟正黑體" pitchFamily="34" charset="-12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527890" y="3326686"/>
            <a:ext cx="39265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600" dirty="0" smtClean="0">
                <a:solidFill>
                  <a:schemeClr val="bg1"/>
                </a:solidFill>
                <a:latin typeface="+mj-lt"/>
                <a:ea typeface="微軟正黑體" pitchFamily="34" charset="-120"/>
              </a:rPr>
              <a:t>16</a:t>
            </a:r>
            <a:endParaRPr lang="zh-TW" altLang="en-US" sz="1600" dirty="0">
              <a:solidFill>
                <a:schemeClr val="bg1"/>
              </a:solidFill>
              <a:latin typeface="+mj-lt"/>
              <a:ea typeface="微軟正黑體" pitchFamily="34" charset="-12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611560" y="2643758"/>
            <a:ext cx="864096" cy="5847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600" dirty="0" smtClean="0">
                <a:solidFill>
                  <a:schemeClr val="bg1"/>
                </a:solidFill>
                <a:latin typeface="+mj-lt"/>
                <a:ea typeface="微軟正黑體"/>
                <a:cs typeface="微軟正黑體"/>
              </a:rPr>
              <a:t>Source:</a:t>
            </a:r>
          </a:p>
          <a:p>
            <a:r>
              <a:rPr lang="en-US" altLang="zh-TW" sz="1600" dirty="0" smtClean="0">
                <a:solidFill>
                  <a:schemeClr val="bg1"/>
                </a:solidFill>
                <a:latin typeface="+mj-lt"/>
                <a:ea typeface="微軟正黑體"/>
                <a:cs typeface="微軟正黑體"/>
              </a:rPr>
              <a:t>4K</a:t>
            </a:r>
            <a:endParaRPr lang="zh-TW" altLang="en-US" sz="1600" dirty="0">
              <a:solidFill>
                <a:schemeClr val="bg1"/>
              </a:solidFill>
              <a:latin typeface="+mj-lt"/>
              <a:ea typeface="微軟正黑體"/>
              <a:cs typeface="微軟正黑體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11560" y="3147814"/>
            <a:ext cx="864096" cy="5847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600" dirty="0" smtClean="0">
                <a:solidFill>
                  <a:schemeClr val="bg1"/>
                </a:solidFill>
                <a:latin typeface="+mj-lt"/>
                <a:ea typeface="微軟正黑體"/>
                <a:cs typeface="微軟正黑體"/>
              </a:rPr>
              <a:t>Source:1080p</a:t>
            </a:r>
            <a:endParaRPr lang="zh-TW" altLang="en-US" sz="1600" dirty="0">
              <a:solidFill>
                <a:schemeClr val="bg1"/>
              </a:solidFill>
              <a:latin typeface="+mj-lt"/>
              <a:ea typeface="微軟正黑體"/>
              <a:cs typeface="微軟正黑體"/>
            </a:endParaRPr>
          </a:p>
        </p:txBody>
      </p:sp>
    </p:spTree>
    <p:extLst>
      <p:ext uri="{BB962C8B-B14F-4D97-AF65-F5344CB8AC3E}">
        <p14:creationId xmlns:p14="http://schemas.microsoft.com/office/powerpoint/2010/main" val="19292566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48354" y="2643758"/>
            <a:ext cx="4005730" cy="214205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99592" y="915566"/>
            <a:ext cx="69847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dirty="0" smtClean="0">
                <a:latin typeface="+mj-lt"/>
                <a:ea typeface="微軟正黑體"/>
                <a:cs typeface="微軟正黑體"/>
              </a:rPr>
              <a:t>Not </a:t>
            </a:r>
            <a:r>
              <a:rPr lang="en-US" altLang="zh-TW" sz="2800" dirty="0">
                <a:latin typeface="+mj-lt"/>
                <a:ea typeface="微軟正黑體"/>
                <a:cs typeface="微軟正黑體"/>
              </a:rPr>
              <a:t>J</a:t>
            </a:r>
            <a:r>
              <a:rPr lang="en-US" altLang="zh-TW" sz="2800" dirty="0" smtClean="0">
                <a:latin typeface="+mj-lt"/>
                <a:ea typeface="微軟正黑體"/>
                <a:cs typeface="微軟正黑體"/>
              </a:rPr>
              <a:t>ust Transcoding; Do More with 4K HDMI</a:t>
            </a:r>
            <a:endParaRPr lang="en-US" sz="2800" dirty="0">
              <a:latin typeface="+mj-lt"/>
              <a:ea typeface="微軟正黑體"/>
              <a:cs typeface="微軟正黑體"/>
            </a:endParaRPr>
          </a:p>
        </p:txBody>
      </p:sp>
      <p:grpSp>
        <p:nvGrpSpPr>
          <p:cNvPr id="18" name="群組 17"/>
          <p:cNvGrpSpPr/>
          <p:nvPr/>
        </p:nvGrpSpPr>
        <p:grpSpPr>
          <a:xfrm>
            <a:off x="5508794" y="2355726"/>
            <a:ext cx="1943526" cy="2800154"/>
            <a:chOff x="6732240" y="2336344"/>
            <a:chExt cx="1943526" cy="2800154"/>
          </a:xfrm>
        </p:grpSpPr>
        <p:pic>
          <p:nvPicPr>
            <p:cNvPr id="2" name="Picture 1" descr="Screen Shot 2015-11-12 at 10.37.10 PM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732240" y="2362727"/>
              <a:ext cx="1943526" cy="2773771"/>
            </a:xfrm>
            <a:prstGeom prst="rect">
              <a:avLst/>
            </a:prstGeom>
          </p:spPr>
        </p:pic>
        <p:pic>
          <p:nvPicPr>
            <p:cNvPr id="3" name="Picture 2" descr="RM-IR002.png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36296" y="2336344"/>
              <a:ext cx="864096" cy="2664298"/>
            </a:xfrm>
            <a:prstGeom prst="rect">
              <a:avLst/>
            </a:prstGeom>
          </p:spPr>
        </p:pic>
      </p:grpSp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796826" y="1923678"/>
            <a:ext cx="1512168" cy="353091"/>
          </a:xfrm>
          <a:prstGeom prst="rect">
            <a:avLst/>
          </a:prstGeom>
        </p:spPr>
      </p:pic>
      <p:grpSp>
        <p:nvGrpSpPr>
          <p:cNvPr id="13" name="群組 12"/>
          <p:cNvGrpSpPr/>
          <p:nvPr/>
        </p:nvGrpSpPr>
        <p:grpSpPr>
          <a:xfrm>
            <a:off x="1548354" y="1635646"/>
            <a:ext cx="4052781" cy="802794"/>
            <a:chOff x="827585" y="1635646"/>
            <a:chExt cx="4361769" cy="864000"/>
          </a:xfrm>
        </p:grpSpPr>
        <p:sp>
          <p:nvSpPr>
            <p:cNvPr id="8" name="Rounded Rectangle 7"/>
            <p:cNvSpPr/>
            <p:nvPr/>
          </p:nvSpPr>
          <p:spPr>
            <a:xfrm>
              <a:off x="827585" y="1635646"/>
              <a:ext cx="1440160" cy="864000"/>
            </a:xfrm>
            <a:prstGeom prst="round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en-US" sz="2800" dirty="0" smtClean="0">
                  <a:solidFill>
                    <a:schemeClr val="bg1"/>
                  </a:solidFill>
                  <a:latin typeface="+mj-lt"/>
                  <a:ea typeface="微軟正黑體"/>
                  <a:cs typeface="微軟正黑體"/>
                </a:rPr>
                <a:t>4K</a:t>
              </a:r>
            </a:p>
            <a:p>
              <a:pPr algn="ctr"/>
              <a:r>
                <a:rPr lang="en-US" dirty="0" smtClean="0">
                  <a:solidFill>
                    <a:schemeClr val="bg1"/>
                  </a:solidFill>
                  <a:latin typeface="+mj-lt"/>
                  <a:ea typeface="微軟正黑體"/>
                  <a:cs typeface="微軟正黑體"/>
                </a:rPr>
                <a:t>2160p</a:t>
              </a:r>
              <a:endParaRPr lang="en-US" dirty="0">
                <a:solidFill>
                  <a:schemeClr val="bg1"/>
                </a:solidFill>
                <a:latin typeface="+mj-lt"/>
                <a:ea typeface="微軟正黑體"/>
                <a:cs typeface="微軟正黑體"/>
              </a:endParaRPr>
            </a:p>
          </p:txBody>
        </p:sp>
        <p:sp>
          <p:nvSpPr>
            <p:cNvPr id="9" name="Rounded Rectangle 8"/>
            <p:cNvSpPr/>
            <p:nvPr/>
          </p:nvSpPr>
          <p:spPr>
            <a:xfrm>
              <a:off x="2288390" y="1635646"/>
              <a:ext cx="1440160" cy="864000"/>
            </a:xfrm>
            <a:prstGeom prst="round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en-US" sz="2800" dirty="0" smtClean="0">
                  <a:solidFill>
                    <a:schemeClr val="bg1"/>
                  </a:solidFill>
                  <a:latin typeface="+mj-lt"/>
                  <a:ea typeface="微軟正黑體"/>
                  <a:cs typeface="微軟正黑體"/>
                </a:rPr>
                <a:t>7.1ch</a:t>
              </a:r>
            </a:p>
            <a:p>
              <a:pPr algn="ctr"/>
              <a:r>
                <a:rPr lang="en-US" altLang="zh-TW" sz="1600" dirty="0" smtClean="0">
                  <a:solidFill>
                    <a:schemeClr val="bg1"/>
                  </a:solidFill>
                  <a:latin typeface="+mj-lt"/>
                  <a:ea typeface="微軟正黑體"/>
                  <a:cs typeface="微軟正黑體"/>
                </a:rPr>
                <a:t>Digital Audio</a:t>
              </a:r>
              <a:endParaRPr lang="en-US" sz="1600" dirty="0">
                <a:solidFill>
                  <a:schemeClr val="bg1"/>
                </a:solidFill>
                <a:latin typeface="+mj-lt"/>
                <a:ea typeface="微軟正黑體"/>
                <a:cs typeface="微軟正黑體"/>
              </a:endParaRPr>
            </a:p>
          </p:txBody>
        </p:sp>
        <p:sp>
          <p:nvSpPr>
            <p:cNvPr id="11" name="Rounded Rectangle 10"/>
            <p:cNvSpPr/>
            <p:nvPr/>
          </p:nvSpPr>
          <p:spPr>
            <a:xfrm>
              <a:off x="3749195" y="1635646"/>
              <a:ext cx="1440159" cy="864000"/>
            </a:xfrm>
            <a:prstGeom prst="round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en-US" altLang="zh-TW" sz="2600" dirty="0" smtClean="0">
                  <a:solidFill>
                    <a:schemeClr val="bg1"/>
                  </a:solidFill>
                  <a:latin typeface="+mj-lt"/>
                  <a:ea typeface="微軟正黑體"/>
                  <a:cs typeface="微軟正黑體"/>
                </a:rPr>
                <a:t>Remote</a:t>
              </a:r>
            </a:p>
            <a:p>
              <a:pPr algn="ctr"/>
              <a:r>
                <a:rPr lang="en-US" dirty="0" smtClean="0">
                  <a:solidFill>
                    <a:schemeClr val="bg1"/>
                  </a:solidFill>
                  <a:latin typeface="+mj-lt"/>
                  <a:ea typeface="微軟正黑體"/>
                  <a:cs typeface="微軟正黑體"/>
                </a:rPr>
                <a:t>Bundled</a:t>
              </a:r>
              <a:endParaRPr lang="en-US" dirty="0">
                <a:solidFill>
                  <a:schemeClr val="bg1"/>
                </a:solidFill>
                <a:latin typeface="+mj-lt"/>
                <a:ea typeface="微軟正黑體"/>
                <a:cs typeface="微軟正黑體"/>
              </a:endParaRPr>
            </a:p>
          </p:txBody>
        </p:sp>
      </p:grpSp>
      <p:pic>
        <p:nvPicPr>
          <p:cNvPr id="14" name="圖片 13" descr="HD_4k2k.png"/>
          <p:cNvPicPr>
            <a:picLocks noChangeAspect="1"/>
          </p:cNvPicPr>
          <p:nvPr/>
        </p:nvPicPr>
        <p:blipFill>
          <a:blip r:embed="rId7" cstate="print"/>
          <a:srcRect l="14674" t="13235" r="13586" b="22059"/>
          <a:stretch>
            <a:fillRect/>
          </a:stretch>
        </p:blipFill>
        <p:spPr>
          <a:xfrm>
            <a:off x="1691229" y="3570172"/>
            <a:ext cx="1143008" cy="1143008"/>
          </a:xfrm>
          <a:prstGeom prst="rect">
            <a:avLst/>
          </a:prstGeom>
        </p:spPr>
      </p:pic>
      <p:pic>
        <p:nvPicPr>
          <p:cNvPr id="15" name="Picture 9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694176" y="3795886"/>
            <a:ext cx="1855275" cy="992538"/>
          </a:xfrm>
          <a:prstGeom prst="rect">
            <a:avLst/>
          </a:prstGeom>
          <a:effectLst>
            <a:outerShdw blurRad="50800" dist="76200" dir="13200000" algn="r" rotWithShape="0">
              <a:prstClr val="black">
                <a:alpha val="16000"/>
              </a:prstClr>
            </a:outerShdw>
          </a:effectLst>
        </p:spPr>
      </p:pic>
      <p:sp>
        <p:nvSpPr>
          <p:cNvPr id="16" name="矩形 15"/>
          <p:cNvSpPr/>
          <p:nvPr/>
        </p:nvSpPr>
        <p:spPr>
          <a:xfrm>
            <a:off x="4685355" y="3795886"/>
            <a:ext cx="878659" cy="276999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altLang="zh-TW" sz="1200" dirty="0" smtClean="0">
                <a:solidFill>
                  <a:schemeClr val="bg1"/>
                </a:solidFill>
              </a:rPr>
              <a:t>1920x1080</a:t>
            </a:r>
            <a:endParaRPr lang="zh-TW" altLang="en-US" sz="1200" dirty="0">
              <a:solidFill>
                <a:schemeClr val="bg1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685355" y="4443958"/>
            <a:ext cx="857927" cy="338554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altLang="zh-TW" sz="1600" b="1" dirty="0" smtClean="0"/>
              <a:t>Full HD</a:t>
            </a:r>
            <a:endParaRPr lang="zh-TW" alt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3127090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931512" y="987574"/>
            <a:ext cx="3280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dirty="0" smtClean="0">
                <a:latin typeface="+mj-lt"/>
                <a:ea typeface="微軟正黑體"/>
                <a:cs typeface="微軟正黑體"/>
              </a:rPr>
              <a:t>Countless Remotes?</a:t>
            </a:r>
            <a:endParaRPr lang="en-US" sz="2800" dirty="0">
              <a:latin typeface="+mj-lt"/>
              <a:ea typeface="微軟正黑體"/>
              <a:cs typeface="微軟正黑體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716016" y="987574"/>
            <a:ext cx="3280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dirty="0" smtClean="0">
                <a:latin typeface="+mj-lt"/>
                <a:ea typeface="微軟正黑體"/>
                <a:cs typeface="微軟正黑體"/>
              </a:rPr>
              <a:t>Damaged or Lost?</a:t>
            </a:r>
            <a:endParaRPr lang="en-US" sz="2800" dirty="0">
              <a:latin typeface="+mj-lt"/>
              <a:ea typeface="微軟正黑體"/>
              <a:cs typeface="微軟正黑體"/>
            </a:endParaRPr>
          </a:p>
        </p:txBody>
      </p:sp>
      <p:pic>
        <p:nvPicPr>
          <p:cNvPr id="10" name="圖片 9" descr="remote control copy-jp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1851670"/>
            <a:ext cx="2731008" cy="1743456"/>
          </a:xfrm>
          <a:prstGeom prst="rect">
            <a:avLst/>
          </a:prstGeom>
        </p:spPr>
      </p:pic>
      <p:pic>
        <p:nvPicPr>
          <p:cNvPr id="14" name="圖片 13" descr="remote control02 copy-0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92080" y="1635646"/>
            <a:ext cx="2895600" cy="1969008"/>
          </a:xfrm>
          <a:prstGeom prst="rect">
            <a:avLst/>
          </a:prstGeom>
        </p:spPr>
      </p:pic>
      <p:pic>
        <p:nvPicPr>
          <p:cNvPr id="16" name="圖片 15" descr="remote control02 copy-0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00192" y="2931790"/>
            <a:ext cx="664464" cy="432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6903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781690" y="915566"/>
            <a:ext cx="55806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dirty="0" smtClean="0">
                <a:latin typeface="+mj-lt"/>
                <a:ea typeface="微軟正黑體"/>
                <a:cs typeface="微軟正黑體"/>
              </a:rPr>
              <a:t>IR Remote Pairing Can Avoid Hassles</a:t>
            </a:r>
            <a:endParaRPr lang="en-US" sz="2800" dirty="0">
              <a:latin typeface="+mj-lt"/>
              <a:ea typeface="微軟正黑體"/>
              <a:cs typeface="微軟正黑體"/>
            </a:endParaRPr>
          </a:p>
        </p:txBody>
      </p:sp>
      <p:pic>
        <p:nvPicPr>
          <p:cNvPr id="4" name="Picture 3" descr="Learn2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2787774"/>
            <a:ext cx="2520280" cy="16320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Rectangle 11"/>
          <p:cNvSpPr/>
          <p:nvPr/>
        </p:nvSpPr>
        <p:spPr>
          <a:xfrm>
            <a:off x="971600" y="1779662"/>
            <a:ext cx="273630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000" dirty="0" smtClean="0">
                <a:latin typeface="+mj-lt"/>
                <a:ea typeface="微軟正黑體"/>
                <a:cs typeface="微軟正黑體"/>
              </a:rPr>
              <a:t>Pair your TV or AMP IR remote easily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788024" y="1779662"/>
            <a:ext cx="30963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000" dirty="0" smtClean="0">
                <a:latin typeface="+mj-lt"/>
                <a:ea typeface="微軟正黑體"/>
                <a:cs typeface="微軟正黑體"/>
              </a:rPr>
              <a:t>Navigate, Play, Control</a:t>
            </a:r>
            <a:endParaRPr lang="en-US" altLang="zh-TW" sz="2000" dirty="0">
              <a:latin typeface="+mj-lt"/>
              <a:ea typeface="微軟正黑體"/>
              <a:cs typeface="微軟正黑體"/>
            </a:endParaRPr>
          </a:p>
          <a:p>
            <a:r>
              <a:rPr lang="en-US" altLang="zh-TW" sz="2000" dirty="0" err="1" smtClean="0">
                <a:latin typeface="+mj-lt"/>
                <a:ea typeface="微軟正黑體"/>
                <a:cs typeface="微軟正黑體"/>
              </a:rPr>
              <a:t>HybridDesk</a:t>
            </a:r>
            <a:r>
              <a:rPr lang="en-US" altLang="zh-TW" sz="2000" dirty="0" smtClean="0">
                <a:latin typeface="+mj-lt"/>
                <a:ea typeface="微軟正黑體"/>
                <a:cs typeface="微軟正黑體"/>
              </a:rPr>
              <a:t> Station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5" y="2554648"/>
            <a:ext cx="2952328" cy="2177342"/>
          </a:xfrm>
          <a:prstGeom prst="rect">
            <a:avLst/>
          </a:prstGeom>
        </p:spPr>
      </p:pic>
      <p:sp>
        <p:nvSpPr>
          <p:cNvPr id="20" name="Rectangle 19"/>
          <p:cNvSpPr/>
          <p:nvPr/>
        </p:nvSpPr>
        <p:spPr>
          <a:xfrm>
            <a:off x="971600" y="4876006"/>
            <a:ext cx="274947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 smtClean="0">
                <a:latin typeface="微軟正黑體"/>
                <a:ea typeface="微軟正黑體"/>
                <a:cs typeface="微軟正黑體"/>
              </a:rPr>
              <a:t>* Some IR remotes may not be compatible.</a:t>
            </a:r>
            <a:endParaRPr lang="en-US" sz="1000" dirty="0">
              <a:latin typeface="微軟正黑體"/>
              <a:ea typeface="微軟正黑體"/>
              <a:cs typeface="微軟正黑體"/>
            </a:endParaRPr>
          </a:p>
        </p:txBody>
      </p:sp>
      <p:sp>
        <p:nvSpPr>
          <p:cNvPr id="21" name="Up Arrow 20"/>
          <p:cNvSpPr/>
          <p:nvPr/>
        </p:nvSpPr>
        <p:spPr>
          <a:xfrm rot="5400000">
            <a:off x="3856547" y="2855155"/>
            <a:ext cx="885978" cy="1615312"/>
          </a:xfrm>
          <a:prstGeom prst="upArrow">
            <a:avLst/>
          </a:prstGeom>
          <a:ln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3419872" y="3435846"/>
            <a:ext cx="16561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600" b="1" dirty="0" smtClean="0">
                <a:solidFill>
                  <a:schemeClr val="bg1"/>
                </a:solidFill>
                <a:latin typeface="+mj-lt"/>
                <a:ea typeface="微軟正黑體"/>
                <a:cs typeface="微軟正黑體"/>
              </a:rPr>
              <a:t>Up to 3 remotes</a:t>
            </a:r>
            <a:endParaRPr lang="en-US" sz="1600" b="1" dirty="0">
              <a:solidFill>
                <a:schemeClr val="bg1"/>
              </a:solidFill>
              <a:latin typeface="+mj-lt"/>
              <a:ea typeface="微軟正黑體"/>
              <a:cs typeface="微軟正黑體"/>
            </a:endParaRPr>
          </a:p>
        </p:txBody>
      </p:sp>
    </p:spTree>
    <p:extLst>
      <p:ext uri="{BB962C8B-B14F-4D97-AF65-F5344CB8AC3E}">
        <p14:creationId xmlns:p14="http://schemas.microsoft.com/office/powerpoint/2010/main" val="17930466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jason-p9.png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07"/>
          <a:stretch/>
        </p:blipFill>
        <p:spPr>
          <a:xfrm>
            <a:off x="292100" y="1491630"/>
            <a:ext cx="8384356" cy="358295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403648" y="896402"/>
            <a:ext cx="63727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dirty="0" smtClean="0">
                <a:latin typeface="+mj-lt"/>
                <a:ea typeface="微軟正黑體" pitchFamily="34" charset="-120"/>
                <a:cs typeface="微軟正黑體"/>
              </a:rPr>
              <a:t>Dual HDMI Output Doubling the Flexibility</a:t>
            </a:r>
            <a:endParaRPr lang="en-US" sz="2800" dirty="0">
              <a:latin typeface="+mj-lt"/>
              <a:ea typeface="微軟正黑體" pitchFamily="34" charset="-120"/>
              <a:cs typeface="微軟正黑體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835696" y="4371950"/>
            <a:ext cx="10810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 smtClean="0">
                <a:latin typeface="+mj-lt"/>
                <a:ea typeface="微軟正黑體" pitchFamily="34" charset="-120"/>
              </a:rPr>
              <a:t>Mirroring</a:t>
            </a:r>
            <a:endParaRPr lang="zh-TW" altLang="en-US" dirty="0">
              <a:latin typeface="+mj-lt"/>
              <a:ea typeface="微軟正黑體" pitchFamily="34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796136" y="4371950"/>
            <a:ext cx="1794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 smtClean="0">
                <a:latin typeface="+mj-lt"/>
                <a:ea typeface="微軟正黑體" pitchFamily="34" charset="-120"/>
              </a:rPr>
              <a:t>Extended Display</a:t>
            </a:r>
            <a:endParaRPr lang="zh-TW" altLang="en-US" dirty="0">
              <a:latin typeface="+mj-lt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02821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367644" y="968410"/>
            <a:ext cx="6408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dirty="0" smtClean="0">
                <a:latin typeface="+mj-lt"/>
                <a:ea typeface="微軟正黑體"/>
                <a:cs typeface="微軟正黑體"/>
              </a:rPr>
              <a:t>Abundant I / O for Creative App </a:t>
            </a:r>
            <a:r>
              <a:rPr lang="en-US" altLang="zh-TW" sz="2800" dirty="0" err="1" smtClean="0">
                <a:latin typeface="+mj-lt"/>
                <a:ea typeface="微軟正黑體"/>
                <a:cs typeface="微軟正黑體"/>
              </a:rPr>
              <a:t>Dev</a:t>
            </a:r>
            <a:r>
              <a:rPr lang="en-US" altLang="zh-TW" sz="2800" dirty="0" smtClean="0">
                <a:latin typeface="+mj-lt"/>
                <a:ea typeface="微軟正黑體"/>
                <a:cs typeface="微軟正黑體"/>
              </a:rPr>
              <a:t> &amp; Use</a:t>
            </a:r>
            <a:endParaRPr lang="en-US" sz="2800" dirty="0">
              <a:latin typeface="+mj-lt"/>
              <a:ea typeface="微軟正黑體"/>
              <a:cs typeface="微軟正黑體"/>
            </a:endParaRPr>
          </a:p>
        </p:txBody>
      </p:sp>
      <p:pic>
        <p:nvPicPr>
          <p:cNvPr id="3" name="Picture 2" descr="Screen Shot 2015-11-12 at 9.34.36 PM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786" y="1857370"/>
            <a:ext cx="5315142" cy="3075806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6143636" y="2192546"/>
            <a:ext cx="25093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400" dirty="0" smtClean="0">
                <a:latin typeface="+mj-lt"/>
                <a:ea typeface="微軟正黑體" pitchFamily="34" charset="-120"/>
              </a:rPr>
              <a:t>3.5mm Line-Out</a:t>
            </a:r>
          </a:p>
          <a:p>
            <a:r>
              <a:rPr lang="en-US" altLang="zh-TW" sz="1400" i="1" dirty="0" smtClean="0">
                <a:latin typeface="+mj-lt"/>
                <a:ea typeface="微軟正黑體" pitchFamily="34" charset="-120"/>
              </a:rPr>
              <a:t>24-bit Digital-Analog Converter</a:t>
            </a:r>
            <a:endParaRPr lang="zh-TW" altLang="en-US" sz="1400" i="1" dirty="0">
              <a:latin typeface="+mj-lt"/>
              <a:ea typeface="微軟正黑體" pitchFamily="34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6143636" y="2696602"/>
            <a:ext cx="25093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400" dirty="0" smtClean="0">
                <a:latin typeface="+mj-lt"/>
                <a:ea typeface="微軟正黑體" pitchFamily="34" charset="-120"/>
              </a:rPr>
              <a:t>Dual 6.3mm Microphone- In</a:t>
            </a:r>
          </a:p>
          <a:p>
            <a:r>
              <a:rPr lang="en-US" altLang="zh-TW" sz="1400" i="1" dirty="0" smtClean="0">
                <a:latin typeface="+mj-lt"/>
                <a:ea typeface="微軟正黑體" pitchFamily="34" charset="-120"/>
              </a:rPr>
              <a:t>20-bit Analog-Digital Converter</a:t>
            </a:r>
            <a:endParaRPr lang="zh-TW" altLang="en-US" sz="1400" i="1" dirty="0">
              <a:latin typeface="+mj-lt"/>
              <a:ea typeface="微軟正黑體" pitchFamily="34" charset="-120"/>
            </a:endParaRPr>
          </a:p>
        </p:txBody>
      </p:sp>
      <p:cxnSp>
        <p:nvCxnSpPr>
          <p:cNvPr id="6" name="Straight Connector 5"/>
          <p:cNvCxnSpPr>
            <a:cxnSpLocks/>
          </p:cNvCxnSpPr>
          <p:nvPr/>
        </p:nvCxnSpPr>
        <p:spPr>
          <a:xfrm>
            <a:off x="5400089" y="4299942"/>
            <a:ext cx="684087" cy="0"/>
          </a:xfrm>
          <a:prstGeom prst="line">
            <a:avLst/>
          </a:prstGeom>
          <a:ln/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9" name="Oval 8"/>
          <p:cNvSpPr/>
          <p:nvPr/>
        </p:nvSpPr>
        <p:spPr>
          <a:xfrm>
            <a:off x="5364088" y="4227934"/>
            <a:ext cx="112534" cy="128930"/>
          </a:xfrm>
          <a:prstGeom prst="ellipse">
            <a:avLst/>
          </a:prstGeom>
          <a:solidFill>
            <a:srgbClr val="FF000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0" name="矩形 3"/>
          <p:cNvSpPr/>
          <p:nvPr/>
        </p:nvSpPr>
        <p:spPr>
          <a:xfrm>
            <a:off x="6156176" y="4083918"/>
            <a:ext cx="1756135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400" dirty="0" smtClean="0">
                <a:latin typeface="+mj-lt"/>
                <a:ea typeface="微軟正黑體" pitchFamily="34" charset="-120"/>
              </a:rPr>
              <a:t>TS-253A: 2 x </a:t>
            </a:r>
            <a:r>
              <a:rPr lang="en-US" altLang="zh-TW" sz="1400" dirty="0" err="1" smtClean="0">
                <a:latin typeface="+mj-lt"/>
                <a:ea typeface="微軟正黑體" pitchFamily="34" charset="-120"/>
              </a:rPr>
              <a:t>GbE</a:t>
            </a:r>
            <a:r>
              <a:rPr lang="en-US" altLang="zh-TW" sz="1400" dirty="0" smtClean="0">
                <a:latin typeface="+mj-lt"/>
                <a:ea typeface="微軟正黑體" pitchFamily="34" charset="-120"/>
              </a:rPr>
              <a:t> LAN</a:t>
            </a:r>
          </a:p>
          <a:p>
            <a:r>
              <a:rPr lang="en-US" altLang="zh-TW" sz="1400" dirty="0" smtClean="0">
                <a:latin typeface="+mj-lt"/>
                <a:ea typeface="微軟正黑體" pitchFamily="34" charset="-120"/>
              </a:rPr>
              <a:t>TS-453A: 4 x </a:t>
            </a:r>
            <a:r>
              <a:rPr lang="en-US" altLang="zh-TW" sz="1400" dirty="0" err="1" smtClean="0">
                <a:latin typeface="+mj-lt"/>
                <a:ea typeface="微軟正黑體" pitchFamily="34" charset="-120"/>
              </a:rPr>
              <a:t>GbE</a:t>
            </a:r>
            <a:r>
              <a:rPr lang="en-US" altLang="zh-TW" sz="1400" dirty="0" smtClean="0">
                <a:latin typeface="+mj-lt"/>
                <a:ea typeface="微軟正黑體" pitchFamily="34" charset="-120"/>
              </a:rPr>
              <a:t> LAN</a:t>
            </a:r>
          </a:p>
          <a:p>
            <a:r>
              <a:rPr lang="en-US" altLang="zh-TW" sz="1400" dirty="0" smtClean="0">
                <a:latin typeface="+mj-lt"/>
                <a:ea typeface="微軟正黑體" pitchFamily="34" charset="-120"/>
              </a:rPr>
              <a:t>TS-</a:t>
            </a:r>
            <a:r>
              <a:rPr lang="en-US" altLang="zh-TW" sz="1400" dirty="0">
                <a:latin typeface="+mj-lt"/>
                <a:ea typeface="微軟正黑體" pitchFamily="34" charset="-120"/>
              </a:rPr>
              <a:t>653A: 4 x </a:t>
            </a:r>
            <a:r>
              <a:rPr lang="en-US" altLang="zh-TW" sz="1400" dirty="0" err="1">
                <a:latin typeface="+mj-lt"/>
                <a:ea typeface="微軟正黑體" pitchFamily="34" charset="-120"/>
              </a:rPr>
              <a:t>GbE</a:t>
            </a:r>
            <a:r>
              <a:rPr lang="en-US" altLang="zh-TW" sz="1400" dirty="0">
                <a:latin typeface="+mj-lt"/>
                <a:ea typeface="微軟正黑體" pitchFamily="34" charset="-120"/>
              </a:rPr>
              <a:t> </a:t>
            </a:r>
            <a:r>
              <a:rPr lang="en-US" altLang="zh-TW" sz="1400" dirty="0" smtClean="0">
                <a:latin typeface="+mj-lt"/>
                <a:ea typeface="微軟正黑體" pitchFamily="34" charset="-120"/>
              </a:rPr>
              <a:t>LAN</a:t>
            </a:r>
          </a:p>
          <a:p>
            <a:r>
              <a:rPr lang="en-US" altLang="zh-TW" sz="1400" dirty="0" smtClean="0">
                <a:latin typeface="+mj-lt"/>
                <a:ea typeface="微軟正黑體" pitchFamily="34" charset="-120"/>
              </a:rPr>
              <a:t>TS-853A: </a:t>
            </a:r>
            <a:r>
              <a:rPr lang="en-US" altLang="zh-TW" sz="1400" dirty="0">
                <a:latin typeface="+mj-lt"/>
                <a:ea typeface="微軟正黑體" pitchFamily="34" charset="-120"/>
              </a:rPr>
              <a:t>4 x </a:t>
            </a:r>
            <a:r>
              <a:rPr lang="en-US" altLang="zh-TW" sz="1400" dirty="0" err="1">
                <a:latin typeface="+mj-lt"/>
                <a:ea typeface="微軟正黑體" pitchFamily="34" charset="-120"/>
              </a:rPr>
              <a:t>GbE</a:t>
            </a:r>
            <a:r>
              <a:rPr lang="en-US" altLang="zh-TW" sz="1400" dirty="0">
                <a:latin typeface="+mj-lt"/>
                <a:ea typeface="微軟正黑體" pitchFamily="34" charset="-120"/>
              </a:rPr>
              <a:t> </a:t>
            </a:r>
            <a:r>
              <a:rPr lang="en-US" altLang="zh-TW" sz="1400" dirty="0" smtClean="0">
                <a:latin typeface="+mj-lt"/>
                <a:ea typeface="微軟正黑體" pitchFamily="34" charset="-120"/>
              </a:rPr>
              <a:t>LAN</a:t>
            </a:r>
            <a:endParaRPr lang="en-US" altLang="zh-TW" sz="1400" dirty="0">
              <a:latin typeface="+mj-lt"/>
              <a:ea typeface="微軟正黑體" pitchFamily="34" charset="-120"/>
            </a:endParaRPr>
          </a:p>
        </p:txBody>
      </p:sp>
      <p:cxnSp>
        <p:nvCxnSpPr>
          <p:cNvPr id="11" name="Straight Connector 10"/>
          <p:cNvCxnSpPr>
            <a:cxnSpLocks/>
          </p:cNvCxnSpPr>
          <p:nvPr/>
        </p:nvCxnSpPr>
        <p:spPr>
          <a:xfrm>
            <a:off x="5400081" y="3651870"/>
            <a:ext cx="684087" cy="0"/>
          </a:xfrm>
          <a:prstGeom prst="line">
            <a:avLst/>
          </a:prstGeom>
          <a:ln/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2" name="Oval 11"/>
          <p:cNvSpPr/>
          <p:nvPr/>
        </p:nvSpPr>
        <p:spPr>
          <a:xfrm>
            <a:off x="5364088" y="3579862"/>
            <a:ext cx="112534" cy="128930"/>
          </a:xfrm>
          <a:prstGeom prst="ellipse">
            <a:avLst/>
          </a:prstGeom>
          <a:solidFill>
            <a:srgbClr val="FF000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3" name="矩形 3"/>
          <p:cNvSpPr/>
          <p:nvPr/>
        </p:nvSpPr>
        <p:spPr>
          <a:xfrm>
            <a:off x="6156176" y="3416682"/>
            <a:ext cx="14806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400" dirty="0" smtClean="0">
                <a:latin typeface="+mj-lt"/>
                <a:ea typeface="微軟正黑體" pitchFamily="34" charset="-120"/>
              </a:rPr>
              <a:t>Front: 1 x USB 3.0</a:t>
            </a:r>
          </a:p>
          <a:p>
            <a:r>
              <a:rPr lang="en-US" altLang="zh-TW" sz="1400" dirty="0" smtClean="0">
                <a:latin typeface="+mj-lt"/>
                <a:ea typeface="微軟正黑體" pitchFamily="34" charset="-120"/>
              </a:rPr>
              <a:t>Rear: 3 x USB 3.0</a:t>
            </a:r>
            <a:endParaRPr lang="en-US" altLang="zh-TW" sz="1400" dirty="0">
              <a:latin typeface="+mj-lt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0931913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563888" y="105958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dirty="0" smtClean="0">
                <a:latin typeface="+mj-lt"/>
                <a:ea typeface="微軟正黑體"/>
                <a:cs typeface="微軟正黑體"/>
              </a:rPr>
              <a:t>Power Supply</a:t>
            </a:r>
            <a:endParaRPr lang="en-US" sz="2800" dirty="0">
              <a:latin typeface="+mj-lt"/>
              <a:ea typeface="微軟正黑體"/>
              <a:cs typeface="微軟正黑體"/>
            </a:endParaRPr>
          </a:p>
        </p:txBody>
      </p:sp>
      <p:sp>
        <p:nvSpPr>
          <p:cNvPr id="10" name="矩形 3"/>
          <p:cNvSpPr/>
          <p:nvPr/>
        </p:nvSpPr>
        <p:spPr>
          <a:xfrm>
            <a:off x="1187624" y="1707654"/>
            <a:ext cx="684076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400" dirty="0" smtClean="0">
                <a:latin typeface="+mj-lt"/>
                <a:ea typeface="微軟正黑體" pitchFamily="34" charset="-120"/>
              </a:rPr>
              <a:t>TS-253A: 65W AC adapter, 100-</a:t>
            </a:r>
            <a:r>
              <a:rPr lang="en-US" altLang="zh-TW" sz="2400" dirty="0" smtClean="0">
                <a:latin typeface="+mj-lt"/>
                <a:ea typeface="微軟正黑體" pitchFamily="34" charset="-120"/>
              </a:rPr>
              <a:t>240V</a:t>
            </a:r>
          </a:p>
          <a:p>
            <a:endParaRPr lang="en-US" altLang="zh-TW" sz="2400" dirty="0" smtClean="0">
              <a:latin typeface="+mj-lt"/>
              <a:ea typeface="微軟正黑體" pitchFamily="34" charset="-120"/>
            </a:endParaRPr>
          </a:p>
          <a:p>
            <a:r>
              <a:rPr lang="en-US" altLang="zh-TW" sz="2400" dirty="0" smtClean="0">
                <a:latin typeface="+mj-lt"/>
                <a:ea typeface="微軟正黑體" pitchFamily="34" charset="-120"/>
              </a:rPr>
              <a:t>TS-453A: </a:t>
            </a:r>
            <a:r>
              <a:rPr lang="en-US" altLang="zh-TW" sz="2400" dirty="0" smtClean="0">
                <a:ea typeface="微軟正黑體" pitchFamily="34" charset="-120"/>
              </a:rPr>
              <a:t>96W </a:t>
            </a:r>
            <a:r>
              <a:rPr lang="en-US" altLang="zh-TW" sz="2400" dirty="0">
                <a:ea typeface="微軟正黑體" pitchFamily="34" charset="-120"/>
              </a:rPr>
              <a:t>AC adapter, 100-</a:t>
            </a:r>
            <a:r>
              <a:rPr lang="en-US" altLang="zh-TW" sz="2400" dirty="0" smtClean="0">
                <a:ea typeface="微軟正黑體" pitchFamily="34" charset="-120"/>
              </a:rPr>
              <a:t>240V</a:t>
            </a:r>
          </a:p>
          <a:p>
            <a:endParaRPr lang="en-US" altLang="zh-TW" sz="2400" dirty="0" smtClean="0">
              <a:latin typeface="+mj-lt"/>
              <a:ea typeface="微軟正黑體" pitchFamily="34" charset="-120"/>
            </a:endParaRPr>
          </a:p>
          <a:p>
            <a:r>
              <a:rPr lang="en-US" altLang="zh-TW" sz="2400" dirty="0" smtClean="0">
                <a:latin typeface="+mj-lt"/>
                <a:ea typeface="微軟正黑體" pitchFamily="34" charset="-120"/>
              </a:rPr>
              <a:t>TS-</a:t>
            </a:r>
            <a:r>
              <a:rPr lang="en-US" altLang="zh-TW" sz="2400" dirty="0">
                <a:latin typeface="+mj-lt"/>
                <a:ea typeface="微軟正黑體" pitchFamily="34" charset="-120"/>
              </a:rPr>
              <a:t>653A: </a:t>
            </a:r>
            <a:r>
              <a:rPr lang="en-US" altLang="zh-TW" sz="2400" dirty="0" smtClean="0">
                <a:latin typeface="+mj-lt"/>
                <a:ea typeface="微軟正黑體" pitchFamily="34" charset="-120"/>
              </a:rPr>
              <a:t>240W internal power supply unit, 100-</a:t>
            </a:r>
            <a:r>
              <a:rPr lang="en-US" altLang="zh-TW" sz="2400" dirty="0" smtClean="0">
                <a:latin typeface="+mj-lt"/>
                <a:ea typeface="微軟正黑體" pitchFamily="34" charset="-120"/>
              </a:rPr>
              <a:t>240V</a:t>
            </a:r>
          </a:p>
          <a:p>
            <a:endParaRPr lang="en-US" altLang="zh-TW" sz="2400" dirty="0" smtClean="0">
              <a:latin typeface="+mj-lt"/>
              <a:ea typeface="微軟正黑體" pitchFamily="34" charset="-120"/>
            </a:endParaRPr>
          </a:p>
          <a:p>
            <a:r>
              <a:rPr lang="en-US" altLang="zh-TW" sz="2400" dirty="0" smtClean="0">
                <a:latin typeface="+mj-lt"/>
                <a:ea typeface="微軟正黑體" pitchFamily="34" charset="-120"/>
              </a:rPr>
              <a:t>TS-853A: </a:t>
            </a:r>
            <a:r>
              <a:rPr lang="en-US" altLang="zh-TW" sz="2400" dirty="0">
                <a:ea typeface="微軟正黑體" pitchFamily="34" charset="-120"/>
              </a:rPr>
              <a:t>240W internal power supply unit, 100-240V</a:t>
            </a:r>
          </a:p>
        </p:txBody>
      </p:sp>
    </p:spTree>
    <p:extLst>
      <p:ext uri="{BB962C8B-B14F-4D97-AF65-F5344CB8AC3E}">
        <p14:creationId xmlns:p14="http://schemas.microsoft.com/office/powerpoint/2010/main" val="14805059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圖片 33" descr="ST-png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1419622"/>
            <a:ext cx="7058585" cy="351710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628673" y="987574"/>
            <a:ext cx="58866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dirty="0" smtClean="0">
                <a:latin typeface="+mj-lt"/>
                <a:ea typeface="微軟正黑體"/>
                <a:cs typeface="微軟正黑體"/>
              </a:rPr>
              <a:t>24 x 7 Cloud-Based Surveillance Station</a:t>
            </a:r>
            <a:endParaRPr lang="en-US" sz="2800" dirty="0">
              <a:latin typeface="+mj-lt"/>
              <a:ea typeface="微軟正黑體"/>
              <a:cs typeface="微軟正黑體"/>
            </a:endParaRPr>
          </a:p>
        </p:txBody>
      </p:sp>
      <p:sp>
        <p:nvSpPr>
          <p:cNvPr id="8" name="Oval 7"/>
          <p:cNvSpPr/>
          <p:nvPr/>
        </p:nvSpPr>
        <p:spPr>
          <a:xfrm>
            <a:off x="1547664" y="3909030"/>
            <a:ext cx="1584176" cy="966976"/>
          </a:xfrm>
          <a:prstGeom prst="ellipse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en-US" sz="1400" dirty="0" smtClean="0">
                <a:latin typeface="+mj-lt"/>
                <a:ea typeface="微軟正黑體"/>
                <a:cs typeface="微軟正黑體"/>
              </a:rPr>
              <a:t>TS-x53 Pro</a:t>
            </a:r>
          </a:p>
          <a:p>
            <a:pPr algn="ctr"/>
            <a:r>
              <a:rPr lang="en-US" altLang="zh-TW" sz="1400" dirty="0" smtClean="0">
                <a:latin typeface="+mj-lt"/>
                <a:ea typeface="微軟正黑體"/>
                <a:cs typeface="微軟正黑體"/>
              </a:rPr>
              <a:t>2 Free </a:t>
            </a:r>
          </a:p>
          <a:p>
            <a:pPr algn="ctr"/>
            <a:r>
              <a:rPr lang="en-US" sz="1000" dirty="0" smtClean="0">
                <a:latin typeface="+mj-lt"/>
                <a:ea typeface="微軟正黑體"/>
                <a:cs typeface="微軟正黑體"/>
              </a:rPr>
              <a:t>Camera Licenses</a:t>
            </a:r>
            <a:endParaRPr lang="en-US" sz="1000" dirty="0">
              <a:latin typeface="+mj-lt"/>
              <a:ea typeface="微軟正黑體"/>
              <a:cs typeface="微軟正黑體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275856" y="3939902"/>
            <a:ext cx="1512168" cy="885978"/>
            <a:chOff x="3275856" y="3939902"/>
            <a:chExt cx="1512168" cy="885978"/>
          </a:xfrm>
        </p:grpSpPr>
        <p:sp>
          <p:nvSpPr>
            <p:cNvPr id="10" name="Up Arrow 9"/>
            <p:cNvSpPr/>
            <p:nvPr/>
          </p:nvSpPr>
          <p:spPr>
            <a:xfrm rot="5400000">
              <a:off x="3532511" y="3683247"/>
              <a:ext cx="885978" cy="1399288"/>
            </a:xfrm>
            <a:prstGeom prst="upArrow">
              <a:avLst/>
            </a:prstGeom>
            <a:ln/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275856" y="4218642"/>
              <a:ext cx="15121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solidFill>
                    <a:schemeClr val="bg1"/>
                  </a:solidFill>
                  <a:latin typeface="+mj-lt"/>
                  <a:ea typeface="微軟正黑體"/>
                  <a:cs typeface="微軟正黑體"/>
                </a:rPr>
                <a:t>2 More Free</a:t>
              </a:r>
              <a:endParaRPr lang="en-US" b="1" dirty="0">
                <a:solidFill>
                  <a:schemeClr val="bg1"/>
                </a:solidFill>
                <a:latin typeface="+mj-lt"/>
                <a:ea typeface="微軟正黑體"/>
                <a:cs typeface="微軟正黑體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716016" y="3698416"/>
            <a:ext cx="940507" cy="1051577"/>
            <a:chOff x="4827435" y="3698416"/>
            <a:chExt cx="940507" cy="1051577"/>
          </a:xfrm>
        </p:grpSpPr>
        <p:sp>
          <p:nvSpPr>
            <p:cNvPr id="5" name="TextBox 4"/>
            <p:cNvSpPr txBox="1"/>
            <p:nvPr/>
          </p:nvSpPr>
          <p:spPr>
            <a:xfrm>
              <a:off x="4827435" y="3795886"/>
              <a:ext cx="940507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TW" dirty="0" smtClean="0">
                  <a:solidFill>
                    <a:srgbClr val="FFFFFF"/>
                  </a:solidFill>
                  <a:latin typeface="+mj-lt"/>
                  <a:ea typeface="微軟正黑體" pitchFamily="34" charset="-120"/>
                </a:rPr>
                <a:t>Free: </a:t>
              </a:r>
              <a:r>
                <a:rPr lang="en-US" altLang="zh-TW" sz="2800" b="1" dirty="0" smtClean="0">
                  <a:solidFill>
                    <a:srgbClr val="FFFF00"/>
                  </a:solidFill>
                  <a:latin typeface="+mj-lt"/>
                  <a:ea typeface="微軟正黑體" pitchFamily="34" charset="-120"/>
                </a:rPr>
                <a:t>4</a:t>
              </a:r>
              <a:endParaRPr lang="en-US" altLang="zh-TW" dirty="0" smtClean="0">
                <a:solidFill>
                  <a:srgbClr val="FFFFFF"/>
                </a:solidFill>
                <a:latin typeface="+mj-lt"/>
                <a:ea typeface="微軟正黑體" pitchFamily="34" charset="-120"/>
              </a:endParaRPr>
            </a:p>
            <a:p>
              <a:pPr algn="ctr"/>
              <a:r>
                <a:rPr lang="en-US" altLang="zh-TW" dirty="0" smtClean="0">
                  <a:solidFill>
                    <a:srgbClr val="FFFFFF"/>
                  </a:solidFill>
                  <a:latin typeface="+mj-lt"/>
                  <a:ea typeface="微軟正黑體" pitchFamily="34" charset="-120"/>
                </a:rPr>
                <a:t>Max: 40</a:t>
              </a:r>
            </a:p>
            <a:p>
              <a:pPr algn="ctr"/>
              <a:r>
                <a:rPr lang="en-US" altLang="zh-TW" sz="1000" dirty="0" smtClean="0">
                  <a:solidFill>
                    <a:srgbClr val="FFFFFF"/>
                  </a:solidFill>
                  <a:latin typeface="+mj-lt"/>
                  <a:ea typeface="微軟正黑體" pitchFamily="34" charset="-120"/>
                </a:rPr>
                <a:t>Licenses</a:t>
              </a:r>
              <a:endParaRPr lang="en-US" sz="1000" dirty="0">
                <a:solidFill>
                  <a:srgbClr val="FFFFFF"/>
                </a:solidFill>
                <a:latin typeface="+mj-lt"/>
                <a:ea typeface="微軟正黑體" pitchFamily="34" charset="-120"/>
              </a:endParaRPr>
            </a:p>
          </p:txBody>
        </p:sp>
        <p:sp>
          <p:nvSpPr>
            <p:cNvPr id="2" name="Rectangle 1"/>
            <p:cNvSpPr/>
            <p:nvPr/>
          </p:nvSpPr>
          <p:spPr>
            <a:xfrm>
              <a:off x="4937523" y="3698416"/>
              <a:ext cx="754008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  <a:latin typeface="+mj-lt"/>
                  <a:ea typeface="微軟正黑體"/>
                  <a:cs typeface="微軟正黑體"/>
                </a:rPr>
                <a:t>TS-</a:t>
              </a:r>
              <a:r>
                <a:rPr lang="en-US" sz="1200" dirty="0" smtClean="0">
                  <a:solidFill>
                    <a:schemeClr val="bg1"/>
                  </a:solidFill>
                  <a:latin typeface="+mj-lt"/>
                  <a:ea typeface="微軟正黑體"/>
                  <a:cs typeface="微軟正黑體"/>
                </a:rPr>
                <a:t>x53</a:t>
              </a:r>
              <a:r>
                <a:rPr lang="zh-TW" altLang="en-US" sz="1200" dirty="0" smtClean="0">
                  <a:solidFill>
                    <a:schemeClr val="bg1"/>
                  </a:solidFill>
                  <a:latin typeface="+mj-lt"/>
                  <a:ea typeface="微軟正黑體"/>
                  <a:cs typeface="微軟正黑體"/>
                </a:rPr>
                <a:t>Ａ</a:t>
              </a:r>
              <a:endParaRPr lang="en-US" sz="1200" dirty="0">
                <a:solidFill>
                  <a:schemeClr val="bg1"/>
                </a:solidFill>
                <a:latin typeface="+mj-lt"/>
                <a:ea typeface="微軟正黑體"/>
                <a:cs typeface="微軟正黑體"/>
              </a:endParaRPr>
            </a:p>
          </p:txBody>
        </p:sp>
      </p:grpSp>
      <p:sp>
        <p:nvSpPr>
          <p:cNvPr id="19" name="Rectangle 18"/>
          <p:cNvSpPr/>
          <p:nvPr/>
        </p:nvSpPr>
        <p:spPr>
          <a:xfrm>
            <a:off x="7668344" y="1461433"/>
            <a:ext cx="77120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TW" sz="1000" dirty="0" smtClean="0">
                <a:latin typeface="+mj-lt"/>
                <a:ea typeface="微軟正黑體"/>
                <a:cs typeface="微軟正黑體"/>
              </a:rPr>
              <a:t>Monitoring</a:t>
            </a:r>
            <a:endParaRPr lang="en-US" sz="1000" dirty="0">
              <a:latin typeface="+mj-lt"/>
              <a:ea typeface="微軟正黑體"/>
              <a:cs typeface="微軟正黑體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7668344" y="1779662"/>
            <a:ext cx="64633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TW" sz="1000" dirty="0" smtClean="0">
                <a:latin typeface="+mj-lt"/>
                <a:ea typeface="微軟正黑體"/>
                <a:cs typeface="微軟正黑體"/>
              </a:rPr>
              <a:t>Playback</a:t>
            </a:r>
            <a:endParaRPr lang="en-US" sz="1000" dirty="0">
              <a:latin typeface="+mj-lt"/>
              <a:ea typeface="微軟正黑體"/>
              <a:cs typeface="微軟正黑體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7668344" y="2067694"/>
            <a:ext cx="88998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TW" sz="1000" dirty="0" smtClean="0">
                <a:latin typeface="+mj-lt"/>
                <a:ea typeface="微軟正黑體"/>
                <a:cs typeface="微軟正黑體"/>
              </a:rPr>
              <a:t>HDMI Display</a:t>
            </a:r>
            <a:endParaRPr lang="en-US" sz="1000" dirty="0">
              <a:latin typeface="+mj-lt"/>
              <a:ea typeface="微軟正黑體"/>
              <a:cs typeface="微軟正黑體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7668344" y="2859782"/>
            <a:ext cx="101472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TW" sz="1000" dirty="0" smtClean="0">
                <a:latin typeface="+mj-lt"/>
                <a:ea typeface="微軟正黑體"/>
                <a:cs typeface="微軟正黑體"/>
              </a:rPr>
              <a:t>RAID Protection</a:t>
            </a:r>
            <a:endParaRPr lang="en-US" sz="1000" dirty="0">
              <a:latin typeface="+mj-lt"/>
              <a:ea typeface="微軟正黑體"/>
              <a:cs typeface="微軟正黑體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7668344" y="3795886"/>
            <a:ext cx="104340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err="1">
                <a:solidFill>
                  <a:srgbClr val="000000"/>
                </a:solidFill>
                <a:latin typeface="+mj-lt"/>
                <a:ea typeface="微軟正黑體"/>
                <a:cs typeface="微軟正黑體"/>
              </a:rPr>
              <a:t>Qdewarp</a:t>
            </a:r>
            <a:r>
              <a:rPr lang="en-US" altLang="zh-TW" sz="1000" dirty="0">
                <a:solidFill>
                  <a:srgbClr val="000000"/>
                </a:solidFill>
                <a:latin typeface="+mj-lt"/>
                <a:ea typeface="微軟正黑體"/>
                <a:cs typeface="微軟正黑體"/>
              </a:rPr>
              <a:t> </a:t>
            </a:r>
            <a:endParaRPr lang="en-US" altLang="zh-TW" sz="1000" dirty="0" smtClean="0">
              <a:solidFill>
                <a:srgbClr val="000000"/>
              </a:solidFill>
              <a:latin typeface="+mj-lt"/>
              <a:ea typeface="微軟正黑體"/>
              <a:cs typeface="微軟正黑體"/>
            </a:endParaRPr>
          </a:p>
          <a:p>
            <a:r>
              <a:rPr lang="en-US" altLang="zh-TW" sz="1000" dirty="0" smtClean="0">
                <a:solidFill>
                  <a:srgbClr val="000000"/>
                </a:solidFill>
                <a:latin typeface="+mj-lt"/>
                <a:ea typeface="微軟正黑體"/>
                <a:cs typeface="微軟正黑體"/>
              </a:rPr>
              <a:t>Fisheye cameras</a:t>
            </a:r>
            <a:endParaRPr lang="en-US" altLang="zh-TW" sz="1000" dirty="0">
              <a:solidFill>
                <a:srgbClr val="000000"/>
              </a:solidFill>
              <a:latin typeface="+mj-lt"/>
              <a:ea typeface="微軟正黑體"/>
              <a:cs typeface="微軟正黑體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7668344" y="3363838"/>
            <a:ext cx="61753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TW" sz="1000" dirty="0" err="1" smtClean="0">
                <a:latin typeface="+mj-lt"/>
                <a:ea typeface="微軟正黑體"/>
                <a:cs typeface="微軟正黑體"/>
              </a:rPr>
              <a:t>Vmobile</a:t>
            </a:r>
            <a:endParaRPr lang="en-US" altLang="zh-TW" sz="1000" dirty="0" smtClean="0">
              <a:latin typeface="+mj-lt"/>
              <a:ea typeface="微軟正黑體"/>
              <a:cs typeface="微軟正黑體"/>
            </a:endParaRPr>
          </a:p>
          <a:p>
            <a:pPr algn="ctr"/>
            <a:r>
              <a:rPr lang="en-US" altLang="zh-TW" sz="1000" dirty="0" err="1" smtClean="0">
                <a:latin typeface="+mj-lt"/>
                <a:ea typeface="微軟正黑體"/>
                <a:cs typeface="微軟正黑體"/>
              </a:rPr>
              <a:t>Vcam</a:t>
            </a:r>
            <a:endParaRPr lang="en-US" sz="1000" dirty="0">
              <a:latin typeface="+mj-lt"/>
              <a:ea typeface="微軟正黑體"/>
              <a:cs typeface="微軟正黑體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7668344" y="3147814"/>
            <a:ext cx="51635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TW" sz="1000" dirty="0" smtClean="0">
                <a:latin typeface="+mj-lt"/>
                <a:ea typeface="微軟正黑體"/>
                <a:cs typeface="微軟正黑體"/>
              </a:rPr>
              <a:t>ONVIF</a:t>
            </a:r>
            <a:endParaRPr lang="en-US" sz="1000" dirty="0">
              <a:latin typeface="+mj-lt"/>
              <a:ea typeface="微軟正黑體"/>
              <a:cs typeface="微軟正黑體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7671053" y="2355726"/>
            <a:ext cx="100540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>
                <a:solidFill>
                  <a:srgbClr val="000000"/>
                </a:solidFill>
                <a:latin typeface="+mj-lt"/>
                <a:ea typeface="微軟正黑體"/>
                <a:cs typeface="微軟正黑體"/>
              </a:rPr>
              <a:t>Remote Backup</a:t>
            </a:r>
          </a:p>
          <a:p>
            <a:r>
              <a:rPr lang="en-US" sz="1000" dirty="0" smtClean="0">
                <a:solidFill>
                  <a:srgbClr val="000000"/>
                </a:solidFill>
                <a:latin typeface="+mj-lt"/>
                <a:ea typeface="微軟正黑體"/>
                <a:cs typeface="微軟正黑體"/>
              </a:rPr>
              <a:t>Expansion Unit</a:t>
            </a:r>
            <a:endParaRPr lang="en-US" sz="1000" dirty="0">
              <a:solidFill>
                <a:srgbClr val="000000"/>
              </a:solidFill>
              <a:latin typeface="+mj-lt"/>
              <a:ea typeface="微軟正黑體"/>
              <a:cs typeface="微軟正黑體"/>
            </a:endParaRPr>
          </a:p>
        </p:txBody>
      </p:sp>
      <p:sp>
        <p:nvSpPr>
          <p:cNvPr id="29" name="文字方塊 28"/>
          <p:cNvSpPr txBox="1"/>
          <p:nvPr/>
        </p:nvSpPr>
        <p:spPr>
          <a:xfrm>
            <a:off x="2123728" y="3435846"/>
            <a:ext cx="504056" cy="18466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600" dirty="0" smtClean="0"/>
              <a:t>Speaker</a:t>
            </a:r>
            <a:endParaRPr lang="en-US" sz="600" dirty="0"/>
          </a:p>
        </p:txBody>
      </p:sp>
      <p:sp>
        <p:nvSpPr>
          <p:cNvPr id="32" name="文字方塊 31"/>
          <p:cNvSpPr txBox="1"/>
          <p:nvPr/>
        </p:nvSpPr>
        <p:spPr>
          <a:xfrm>
            <a:off x="2483768" y="3435846"/>
            <a:ext cx="720080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en-US" sz="600" dirty="0" smtClean="0"/>
              <a:t>Camera Settings</a:t>
            </a:r>
          </a:p>
          <a:p>
            <a:pPr algn="r"/>
            <a:endParaRPr lang="en-US" sz="600" dirty="0"/>
          </a:p>
        </p:txBody>
      </p:sp>
      <p:sp>
        <p:nvSpPr>
          <p:cNvPr id="30" name="文字方塊 29"/>
          <p:cNvSpPr txBox="1"/>
          <p:nvPr/>
        </p:nvSpPr>
        <p:spPr>
          <a:xfrm>
            <a:off x="3131840" y="3435846"/>
            <a:ext cx="936104" cy="18466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600" dirty="0" smtClean="0"/>
              <a:t>Point of Interest</a:t>
            </a:r>
            <a:endParaRPr lang="en-US" sz="600" dirty="0"/>
          </a:p>
        </p:txBody>
      </p:sp>
      <p:sp>
        <p:nvSpPr>
          <p:cNvPr id="33" name="文字方塊 32"/>
          <p:cNvSpPr txBox="1"/>
          <p:nvPr/>
        </p:nvSpPr>
        <p:spPr>
          <a:xfrm>
            <a:off x="2915816" y="3579862"/>
            <a:ext cx="648072" cy="18466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600" dirty="0" smtClean="0"/>
              <a:t>Camera Info</a:t>
            </a:r>
            <a:endParaRPr lang="en-US" sz="600" dirty="0"/>
          </a:p>
        </p:txBody>
      </p:sp>
      <p:sp>
        <p:nvSpPr>
          <p:cNvPr id="31" name="文字方塊 30"/>
          <p:cNvSpPr txBox="1"/>
          <p:nvPr/>
        </p:nvSpPr>
        <p:spPr>
          <a:xfrm>
            <a:off x="2267744" y="3579862"/>
            <a:ext cx="648072" cy="18466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600" dirty="0" smtClean="0"/>
              <a:t>Zoom in/out</a:t>
            </a:r>
            <a:endParaRPr lang="en-US" sz="600" dirty="0"/>
          </a:p>
        </p:txBody>
      </p:sp>
      <p:sp>
        <p:nvSpPr>
          <p:cNvPr id="21" name="文字方塊 20"/>
          <p:cNvSpPr txBox="1"/>
          <p:nvPr/>
        </p:nvSpPr>
        <p:spPr>
          <a:xfrm>
            <a:off x="1547664" y="3435846"/>
            <a:ext cx="648072" cy="18466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600" dirty="0" smtClean="0"/>
              <a:t>Recording  </a:t>
            </a:r>
            <a:r>
              <a:rPr lang="en-US" sz="600" dirty="0" err="1" smtClean="0"/>
              <a:t>Mic</a:t>
            </a:r>
            <a:endParaRPr lang="en-US" sz="600" dirty="0"/>
          </a:p>
        </p:txBody>
      </p:sp>
    </p:spTree>
    <p:extLst>
      <p:ext uri="{BB962C8B-B14F-4D97-AF65-F5344CB8AC3E}">
        <p14:creationId xmlns:p14="http://schemas.microsoft.com/office/powerpoint/2010/main" val="23930331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800" dirty="0" smtClean="0">
                <a:solidFill>
                  <a:schemeClr val="tx1"/>
                </a:solidFill>
                <a:latin typeface="+mj-lt"/>
              </a:rPr>
              <a:t>Expansion Unit Support</a:t>
            </a:r>
            <a:endParaRPr lang="en-US" sz="4800" dirty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8526068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538663" y="987574"/>
            <a:ext cx="60666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2800" dirty="0" smtClean="0">
                <a:latin typeface="+mj-lt"/>
                <a:ea typeface="微軟正黑體"/>
                <a:cs typeface="微軟正黑體"/>
              </a:rPr>
              <a:t>Add Additional 5 or 8 Drives on-demand</a:t>
            </a:r>
          </a:p>
          <a:p>
            <a:pPr algn="ctr"/>
            <a:r>
              <a:rPr lang="en-US" sz="2800" dirty="0" smtClean="0">
                <a:latin typeface="+mj-lt"/>
                <a:ea typeface="微軟正黑體"/>
                <a:cs typeface="微軟正黑體"/>
              </a:rPr>
              <a:t>Max 1 expansion unit</a:t>
            </a:r>
            <a:endParaRPr lang="en-US" sz="2800" dirty="0">
              <a:latin typeface="+mj-lt"/>
              <a:ea typeface="微軟正黑體"/>
              <a:cs typeface="微軟正黑體"/>
            </a:endParaRPr>
          </a:p>
        </p:txBody>
      </p:sp>
      <p:pic>
        <p:nvPicPr>
          <p:cNvPr id="2" name="Picture 1" descr="Screen Shot 2015-11-12 at 9.31.29 PM.png"/>
          <p:cNvPicPr>
            <a:picLocks noChangeAspect="1"/>
          </p:cNvPicPr>
          <p:nvPr/>
        </p:nvPicPr>
        <p:blipFill>
          <a:blip r:embed="rId2" cstate="print"/>
          <a:srcRect l="7682" t="5795" r="4884"/>
          <a:stretch>
            <a:fillRect/>
          </a:stretch>
        </p:blipFill>
        <p:spPr>
          <a:xfrm>
            <a:off x="1107257" y="1798248"/>
            <a:ext cx="6929486" cy="3077758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4067944" y="3930610"/>
            <a:ext cx="216024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High-speed USB 3.0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79445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800" dirty="0" smtClean="0">
                <a:solidFill>
                  <a:schemeClr val="tx1"/>
                </a:solidFill>
                <a:latin typeface="+mj-lt"/>
              </a:rPr>
              <a:t>Let’s Compare</a:t>
            </a:r>
            <a:endParaRPr lang="en-US" sz="4800" dirty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6882228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310453"/>
              </p:ext>
            </p:extLst>
          </p:nvPr>
        </p:nvGraphicFramePr>
        <p:xfrm>
          <a:off x="611560" y="843558"/>
          <a:ext cx="7848873" cy="4208759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584176"/>
                <a:gridCol w="3312368"/>
                <a:gridCol w="2952329"/>
              </a:tblGrid>
              <a:tr h="216024">
                <a:tc>
                  <a:txBody>
                    <a:bodyPr/>
                    <a:lstStyle/>
                    <a:p>
                      <a:pPr algn="l" fontAlgn="t"/>
                      <a:endParaRPr lang="en-US" sz="1300" b="0" i="0" u="none" strike="noStrike" dirty="0">
                        <a:solidFill>
                          <a:srgbClr val="4F81BD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300" b="0" u="none" strike="noStrike" dirty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TS</a:t>
                      </a:r>
                      <a:r>
                        <a:rPr lang="en-US" sz="1300" b="0" u="none" strike="noStrike" dirty="0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-453A-4G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300" b="0" u="none" strike="noStrike" dirty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TS</a:t>
                      </a:r>
                      <a:r>
                        <a:rPr lang="en-US" sz="1300" b="0" u="none" strike="noStrike" dirty="0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-453 Pro-2G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</a:tr>
              <a:tr h="205224"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zh-CHT" sz="13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CPU</a:t>
                      </a:r>
                      <a:endParaRPr lang="zh-CHT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r-TR" sz="1300" b="0" u="none" strike="noStrike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14nm</a:t>
                      </a:r>
                      <a:r>
                        <a:rPr lang="tr-TR" sz="1300" b="0" u="none" strike="noStrike" dirty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 </a:t>
                      </a:r>
                      <a:r>
                        <a:rPr lang="tr-TR" sz="1300" b="0" u="none" strike="noStrike" dirty="0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Intel </a:t>
                      </a:r>
                      <a:r>
                        <a:rPr lang="tr-TR" sz="1300" b="0" u="none" strike="noStrike" dirty="0" err="1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Celeron</a:t>
                      </a:r>
                      <a:r>
                        <a:rPr lang="tr-TR" sz="1300" b="0" u="none" strike="noStrike" dirty="0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 </a:t>
                      </a:r>
                      <a:r>
                        <a:rPr lang="tr-TR" sz="1300" b="0" u="none" strike="noStrike" dirty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N3150 </a:t>
                      </a:r>
                      <a:endParaRPr lang="tr-TR" sz="1300" b="0" u="none" strike="noStrike" dirty="0" smtClean="0"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  <a:p>
                      <a:pPr algn="l" fontAlgn="t"/>
                      <a:r>
                        <a:rPr lang="tr-TR" sz="1300" b="0" u="none" strike="noStrike" dirty="0" err="1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Quad-core</a:t>
                      </a:r>
                      <a:r>
                        <a:rPr lang="tr-TR" sz="1300" b="0" u="none" strike="noStrike" baseline="0" dirty="0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 </a:t>
                      </a:r>
                      <a:r>
                        <a:rPr lang="tr-TR" sz="1300" b="0" u="none" strike="noStrike" dirty="0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1.6GHz</a:t>
                      </a:r>
                      <a:r>
                        <a:rPr lang="tr-TR" sz="1300" b="0" u="none" strike="noStrike" dirty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, </a:t>
                      </a:r>
                      <a:r>
                        <a:rPr lang="tr-TR" sz="1300" b="0" u="none" strike="noStrike" dirty="0" err="1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max</a:t>
                      </a:r>
                      <a:r>
                        <a:rPr lang="tr-TR" sz="1300" b="0" u="none" strike="noStrike" baseline="0" dirty="0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 </a:t>
                      </a:r>
                      <a:r>
                        <a:rPr lang="tr-TR" sz="1300" b="0" u="none" strike="noStrike" dirty="0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2.08GHz</a:t>
                      </a:r>
                      <a:endParaRPr lang="tr-TR" sz="13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r-TR" sz="1300" b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22nm </a:t>
                      </a:r>
                      <a:r>
                        <a:rPr lang="tr-TR" sz="13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Intel </a:t>
                      </a:r>
                      <a:r>
                        <a:rPr lang="tr-TR" sz="1300" b="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Celeron</a:t>
                      </a:r>
                      <a:r>
                        <a:rPr lang="tr-TR" sz="13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 J1900</a:t>
                      </a:r>
                    </a:p>
                    <a:p>
                      <a:pPr algn="l" fontAlgn="t"/>
                      <a:r>
                        <a:rPr lang="tr-TR" sz="13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quad-core</a:t>
                      </a:r>
                      <a:r>
                        <a:rPr lang="tr-TR" sz="1300" b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 </a:t>
                      </a:r>
                      <a:r>
                        <a:rPr lang="tr-TR" sz="13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2.0GHz, max</a:t>
                      </a:r>
                      <a:r>
                        <a:rPr lang="en-US" sz="13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 </a:t>
                      </a:r>
                      <a:r>
                        <a:rPr lang="tr-TR" sz="13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2.42GHz</a:t>
                      </a:r>
                      <a:endParaRPr lang="tr-TR" sz="13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</a:tr>
              <a:tr h="239132"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zh-CHT" sz="1300" b="0" u="none" strike="noStrike" dirty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AES-</a:t>
                      </a:r>
                      <a:r>
                        <a:rPr lang="en-US" altLang="zh-CHT" sz="1300" b="0" u="none" strike="noStrike" dirty="0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NI HW</a:t>
                      </a:r>
                      <a:r>
                        <a:rPr lang="en-US" altLang="zh-CHT" sz="1300" b="0" u="none" strike="noStrike" baseline="0" dirty="0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 Encryption</a:t>
                      </a:r>
                      <a:endParaRPr lang="zh-CHT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300" b="0" u="none" strike="noStrike" dirty="0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 </a:t>
                      </a:r>
                      <a:r>
                        <a:rPr lang="en-US" sz="1300" b="0" u="none" strike="noStrike" dirty="0" smtClean="0">
                          <a:solidFill>
                            <a:srgbClr val="FF0000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  <a:sym typeface="Zapf Dingbats"/>
                        </a:rPr>
                        <a:t>✔</a:t>
                      </a:r>
                      <a:r>
                        <a:rPr lang="en-US" sz="1300" b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  <a:sym typeface="Zapf Dingbats"/>
                        </a:rPr>
                        <a:t> </a:t>
                      </a:r>
                      <a:r>
                        <a:rPr lang="en-US" sz="1300" b="0" u="none" strike="noStrike" dirty="0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(</a:t>
                      </a:r>
                      <a:r>
                        <a:rPr lang="en-US" altLang="zh-TW" sz="1300" b="0" u="none" strike="noStrike" dirty="0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Read: 412MB/s, Write: 382MB/s)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3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  <a:sym typeface="Zapf Dingbats"/>
                        </a:rPr>
                        <a:t>✗</a:t>
                      </a:r>
                      <a:r>
                        <a:rPr lang="en-US" sz="13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 (</a:t>
                      </a:r>
                      <a:r>
                        <a:rPr lang="en-US" altLang="zh-TW" sz="13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Read: 208.9MB/s,</a:t>
                      </a:r>
                      <a:r>
                        <a:rPr lang="en-US" altLang="zh-TW" sz="1300" b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 </a:t>
                      </a:r>
                      <a:r>
                        <a:rPr lang="en-US" altLang="zh-TW" sz="13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Write: 165.1MB/s)</a:t>
                      </a:r>
                      <a:endParaRPr lang="en-US" sz="13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</a:tr>
              <a:tr h="144016"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zh-CHT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GPU</a:t>
                      </a:r>
                      <a:endParaRPr lang="zh-CHT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zh-TW" sz="13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8</a:t>
                      </a:r>
                      <a:r>
                        <a:rPr lang="en-US" altLang="zh-TW" sz="1300" b="0" i="0" u="none" strike="noStrike" baseline="30000" dirty="0" smtClean="0">
                          <a:solidFill>
                            <a:srgbClr val="FF0000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th</a:t>
                      </a:r>
                      <a:r>
                        <a:rPr lang="en-US" altLang="zh-TW" sz="13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 </a:t>
                      </a:r>
                      <a:r>
                        <a:rPr lang="en-US" altLang="zh-TW" sz="13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gen</a:t>
                      </a:r>
                      <a:r>
                        <a:rPr lang="en-US" altLang="zh-TW" sz="13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 Intel HD Graphics, </a:t>
                      </a:r>
                      <a:r>
                        <a:rPr lang="en-US" altLang="zh-TW" sz="1300" b="0" i="0" u="none" strike="noStrike" baseline="0" dirty="0" smtClean="0">
                          <a:solidFill>
                            <a:srgbClr val="FF0000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12EU</a:t>
                      </a:r>
                      <a:endParaRPr lang="en-US" altLang="zh-CHT" sz="1300" b="0" i="0" u="none" strike="noStrike" dirty="0">
                        <a:solidFill>
                          <a:srgbClr val="FF0000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3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7</a:t>
                      </a:r>
                      <a:r>
                        <a:rPr lang="en-US" altLang="zh-TW" sz="1300" b="0" i="0" u="none" strike="noStrike" baseline="300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th</a:t>
                      </a:r>
                      <a:r>
                        <a:rPr lang="en-US" altLang="zh-TW" sz="13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 gen</a:t>
                      </a:r>
                      <a:r>
                        <a:rPr lang="en-US" altLang="zh-TW" sz="13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 Intel HD Graphics, 4EU</a:t>
                      </a:r>
                      <a:endParaRPr lang="en-US" altLang="zh-CHT" sz="1300" b="0" i="0" u="none" strike="noStrike" dirty="0" smtClean="0">
                        <a:solidFill>
                          <a:schemeClr val="tx1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</a:tr>
              <a:tr h="144016"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zh-CHT" sz="1300" b="0" u="none" strike="noStrike" dirty="0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Memory</a:t>
                      </a:r>
                      <a:endParaRPr lang="zh-CHT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zh-CHT" sz="1300" b="0" u="none" strike="noStrike" dirty="0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4GB</a:t>
                      </a:r>
                      <a:r>
                        <a:rPr lang="en-US" altLang="zh-CHT" sz="1300" b="0" u="none" strike="noStrike" baseline="0" dirty="0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 </a:t>
                      </a:r>
                      <a:r>
                        <a:rPr lang="en-US" altLang="zh-CHT" sz="1300" b="0" u="none" strike="noStrike" dirty="0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DDR3L-</a:t>
                      </a:r>
                      <a:r>
                        <a:rPr lang="en-US" altLang="zh-CHT" sz="1300" b="0" u="none" strike="noStrike" dirty="0" smtClean="0">
                          <a:solidFill>
                            <a:srgbClr val="FF0000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1600</a:t>
                      </a:r>
                      <a:r>
                        <a:rPr lang="en-US" altLang="zh-CHT" sz="1300" b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,</a:t>
                      </a:r>
                      <a:r>
                        <a:rPr lang="en-US" altLang="zh-CHT" sz="1300" b="0" u="none" strike="noStrike" baseline="0" dirty="0" smtClean="0">
                          <a:solidFill>
                            <a:srgbClr val="FF0000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 </a:t>
                      </a:r>
                      <a:r>
                        <a:rPr lang="en-US" altLang="zh-TW" sz="1300" b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dual channel (2 x 2GB)</a:t>
                      </a:r>
                    </a:p>
                    <a:p>
                      <a:pPr algn="l" fontAlgn="t"/>
                      <a:r>
                        <a:rPr lang="en-US" altLang="zh-TW" sz="13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Expandable</a:t>
                      </a:r>
                      <a:r>
                        <a:rPr lang="en-US" altLang="zh-TW" sz="1300" b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 to</a:t>
                      </a:r>
                      <a:r>
                        <a:rPr lang="en-US" altLang="zh-TW" sz="13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 8GB</a:t>
                      </a:r>
                      <a:endParaRPr lang="en-US" altLang="zh-CHT" sz="13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HT" sz="13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2GB DDR3L-1333, </a:t>
                      </a:r>
                      <a:r>
                        <a:rPr lang="en-US" altLang="zh-TW" sz="1300" b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dual</a:t>
                      </a:r>
                      <a:r>
                        <a:rPr lang="en-US" altLang="zh-TW" sz="1300" b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 channel</a:t>
                      </a:r>
                      <a:endParaRPr lang="en-US" altLang="zh-CHT" sz="1300" b="0" u="none" strike="noStrike" dirty="0" smtClean="0">
                        <a:solidFill>
                          <a:srgbClr val="000000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300" b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Expandable to 8GB</a:t>
                      </a:r>
                      <a:endParaRPr lang="en-US" altLang="zh-CHT" sz="13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</a:tr>
              <a:tr h="122932">
                <a:tc>
                  <a:txBody>
                    <a:bodyPr/>
                    <a:lstStyle/>
                    <a:p>
                      <a:pPr algn="l" fontAlgn="t"/>
                      <a:r>
                        <a:rPr lang="en-US" sz="1300" b="0" u="none" strike="noStrike" dirty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USB </a:t>
                      </a:r>
                      <a:r>
                        <a:rPr lang="en-US" sz="1300" b="0" u="none" strike="noStrike" dirty="0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3.0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300" b="0" u="none" strike="noStrike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4</a:t>
                      </a:r>
                      <a:endParaRPr lang="en-US" sz="1300" b="0" i="0" u="none" strike="noStrike" dirty="0">
                        <a:solidFill>
                          <a:srgbClr val="FF0000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300" b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3</a:t>
                      </a:r>
                      <a:endParaRPr lang="en-US" sz="13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</a:tr>
              <a:tr h="245864"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zh-CHT" sz="1300" b="0" u="none" strike="noStrike" dirty="0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Audio In &amp; Out</a:t>
                      </a:r>
                      <a:endParaRPr lang="zh-CHT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zh-CHT" sz="1300" b="0" u="none" strike="noStrike" dirty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2 x 6.3mm </a:t>
                      </a:r>
                      <a:r>
                        <a:rPr lang="en-US" altLang="zh-CHT" sz="1300" b="0" u="none" strike="noStrike" dirty="0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Mic.</a:t>
                      </a:r>
                      <a:r>
                        <a:rPr lang="en-US" altLang="zh-CHT" sz="1300" b="0" u="none" strike="noStrike" baseline="0" dirty="0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 In &amp; 3.5mm </a:t>
                      </a:r>
                      <a:r>
                        <a:rPr lang="en-US" altLang="zh-CHT" sz="1300" b="0" u="none" strike="noStrike" dirty="0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Line Out</a:t>
                      </a:r>
                      <a:r>
                        <a:rPr lang="en-US" altLang="zh-CHT" sz="1300" b="0" u="none" strike="noStrike" baseline="0" dirty="0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 jacks</a:t>
                      </a:r>
                      <a:endParaRPr lang="zh-CHT" altLang="en-US" sz="1300" b="0" i="0" u="none" strike="noStrike" dirty="0">
                        <a:solidFill>
                          <a:srgbClr val="0000FF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3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  <a:sym typeface="Zapf Dingbats"/>
                        </a:rPr>
                        <a:t>✗</a:t>
                      </a:r>
                      <a:endParaRPr lang="en-US" sz="13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</a:tr>
              <a:tr h="122932">
                <a:tc>
                  <a:txBody>
                    <a:bodyPr/>
                    <a:lstStyle/>
                    <a:p>
                      <a:pPr algn="l" fontAlgn="t"/>
                      <a:r>
                        <a:rPr lang="en-US" sz="1300" b="0" u="none" strike="noStrike" dirty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HDMI </a:t>
                      </a:r>
                      <a:r>
                        <a:rPr lang="en-US" sz="1300" b="0" u="none" strike="noStrike" dirty="0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Out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300" b="0" u="none" strike="noStrike" dirty="0" smtClean="0">
                          <a:solidFill>
                            <a:srgbClr val="FF0000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2</a:t>
                      </a:r>
                      <a:r>
                        <a:rPr lang="en-US" sz="1300" b="0" u="none" strike="noStrike" baseline="0" dirty="0" smtClean="0">
                          <a:solidFill>
                            <a:srgbClr val="FF0000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 x </a:t>
                      </a:r>
                      <a:r>
                        <a:rPr lang="en-US" sz="1300" b="0" u="none" strike="noStrike" dirty="0" smtClean="0">
                          <a:solidFill>
                            <a:srgbClr val="FF0000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HDMI</a:t>
                      </a:r>
                      <a:r>
                        <a:rPr lang="en-US" sz="13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,</a:t>
                      </a:r>
                      <a:r>
                        <a:rPr lang="en-US" sz="1300" b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 </a:t>
                      </a:r>
                      <a:r>
                        <a:rPr lang="en-US" sz="1300" b="0" u="none" strike="noStrike" dirty="0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up</a:t>
                      </a:r>
                      <a:r>
                        <a:rPr lang="en-US" sz="1300" b="0" u="none" strike="noStrike" baseline="0" dirty="0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 to</a:t>
                      </a:r>
                      <a:r>
                        <a:rPr lang="en-US" sz="1300" b="0" u="none" strike="noStrike" dirty="0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 </a:t>
                      </a:r>
                      <a:r>
                        <a:rPr lang="en-US" sz="1300" b="0" u="none" strike="noStrike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4K 2160p Ultra HD </a:t>
                      </a:r>
                      <a:r>
                        <a:rPr lang="en-US" sz="1300" b="0" u="none" strike="noStrike" dirty="0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resolution</a:t>
                      </a:r>
                      <a:endParaRPr lang="en-US" sz="1300" b="0" i="0" u="none" strike="noStrike" dirty="0">
                        <a:solidFill>
                          <a:srgbClr val="0000FF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300" b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HDMI 1080P Full HD </a:t>
                      </a:r>
                      <a:r>
                        <a:rPr lang="en-US" sz="13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resolution</a:t>
                      </a:r>
                      <a:endParaRPr lang="en-US" sz="13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</a:tr>
              <a:tr h="114548"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zh-CHT" sz="1300" b="0" u="none" strike="noStrike" dirty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IR </a:t>
                      </a:r>
                      <a:r>
                        <a:rPr lang="en-US" altLang="zh-CHT" sz="1300" b="0" u="none" strike="noStrike" dirty="0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Receiver</a:t>
                      </a:r>
                      <a:endParaRPr lang="zh-CHT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300" b="0" u="none" strike="noStrike" dirty="0" smtClean="0">
                          <a:solidFill>
                            <a:srgbClr val="FF0000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  <a:sym typeface="Zapf Dingbats"/>
                        </a:rPr>
                        <a:t>✔</a:t>
                      </a:r>
                      <a:r>
                        <a:rPr lang="en-US" altLang="zh-CHT" sz="1300" b="0" u="none" strike="noStrike" dirty="0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 </a:t>
                      </a:r>
                      <a:r>
                        <a:rPr lang="en-US" altLang="zh-TW" sz="1300" b="0" u="none" strike="noStrike" dirty="0" smtClean="0">
                          <a:solidFill>
                            <a:srgbClr val="FF0000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universal remote learning</a:t>
                      </a:r>
                      <a:r>
                        <a:rPr lang="en-US" altLang="zh-CHT" sz="1300" b="0" u="none" strike="noStrike" dirty="0" smtClean="0">
                          <a:solidFill>
                            <a:srgbClr val="FF0000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 (free remote control)</a:t>
                      </a:r>
                      <a:endParaRPr lang="en-US" altLang="zh-CHT" sz="1300" b="0" i="0" u="none" strike="noStrike" dirty="0">
                        <a:solidFill>
                          <a:srgbClr val="FF0000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3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  <a:sym typeface="Zapf Dingbats"/>
                        </a:rPr>
                        <a:t>✔</a:t>
                      </a:r>
                      <a:r>
                        <a:rPr lang="en-US" altLang="zh-CHT" sz="13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 (remote control is optional purchase)</a:t>
                      </a:r>
                      <a:endParaRPr lang="en-US" altLang="zh-CHT" sz="13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</a:tr>
              <a:tr h="165472"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zh-TW" sz="1300" b="0" u="none" strike="noStrike" dirty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4K H.264 </a:t>
                      </a:r>
                      <a:r>
                        <a:rPr lang="en-US" altLang="zh-TW" sz="1300" b="0" u="none" strike="noStrike" dirty="0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Video</a:t>
                      </a:r>
                      <a:endParaRPr lang="zh-TW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zh-CHT" sz="1300" b="0" u="none" strike="noStrike" dirty="0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HDMI playback, real-time</a:t>
                      </a:r>
                      <a:r>
                        <a:rPr lang="en-US" altLang="zh-CHT" sz="1300" b="0" u="none" strike="noStrike" baseline="0" dirty="0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 &amp; offline transcoding</a:t>
                      </a:r>
                      <a:endParaRPr lang="zh-CHT" altLang="en-US" sz="1300" b="0" i="0" u="none" strike="noStrike" dirty="0">
                        <a:solidFill>
                          <a:srgbClr val="0000FF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zh-CHT" sz="13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Low-bit rate playback via HDMI &amp; offline transcoding</a:t>
                      </a:r>
                      <a:endParaRPr lang="zh-CHT" altLang="en-US" sz="13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</a:tr>
              <a:tr h="144016"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zh-CHT" sz="1300" b="0" u="none" strike="noStrike" dirty="0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Operating System</a:t>
                      </a:r>
                      <a:endParaRPr lang="zh-CHT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zh-CHT" sz="1300" b="0" u="none" strike="noStrike" dirty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QTS 4.2 + </a:t>
                      </a:r>
                      <a:r>
                        <a:rPr lang="en-US" altLang="zh-CHT" sz="1300" b="0" u="none" strike="noStrike" dirty="0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Linux dual</a:t>
                      </a:r>
                      <a:r>
                        <a:rPr lang="en-US" altLang="zh-CHT" sz="1300" b="0" u="none" strike="noStrike" baseline="0" dirty="0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 OS</a:t>
                      </a:r>
                      <a:endParaRPr lang="zh-CHT" altLang="en-US" sz="1300" b="0" i="0" u="none" strike="noStrike" dirty="0">
                        <a:solidFill>
                          <a:srgbClr val="0000FF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300" b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QTS </a:t>
                      </a:r>
                      <a:r>
                        <a:rPr lang="en-US" sz="13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4.2 (Linux</a:t>
                      </a:r>
                      <a:r>
                        <a:rPr lang="en-US" sz="1300" b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 OS will be released later</a:t>
                      </a:r>
                      <a:r>
                        <a:rPr lang="en-US" altLang="zh-TW" sz="13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)</a:t>
                      </a:r>
                      <a:endParaRPr lang="en-US" sz="13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</a:tr>
              <a:tr h="210036"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zh-CHT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Karaoke App</a:t>
                      </a:r>
                      <a:r>
                        <a:rPr lang="en-US" altLang="zh-CHT" sz="13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 </a:t>
                      </a:r>
                      <a:endParaRPr lang="zh-CHT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300" b="0" i="0" u="none" strike="noStrike" dirty="0" err="1" smtClean="0">
                          <a:solidFill>
                            <a:srgbClr val="FF0000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OceanKTV</a:t>
                      </a:r>
                      <a:r>
                        <a:rPr lang="en-US" sz="13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 </a:t>
                      </a:r>
                      <a:r>
                        <a:rPr lang="en-US" sz="1300" b="0" i="0" u="none" strike="noStrike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+ </a:t>
                      </a:r>
                      <a:r>
                        <a:rPr lang="en-US" sz="13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tablet </a:t>
                      </a:r>
                      <a:r>
                        <a:rPr lang="en-US" sz="1300" b="0" i="0" u="none" strike="noStrike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app</a:t>
                      </a: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zh-CHT" sz="13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Requires optional USB audio box (coming soon)</a:t>
                      </a:r>
                      <a:endParaRPr lang="en-US" altLang="zh-CHT" sz="13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</a:tr>
              <a:tr h="72008"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zh-CHT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IP Cam Licenses</a:t>
                      </a:r>
                      <a:endParaRPr lang="zh-CHT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zh-CHT" sz="13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Free: </a:t>
                      </a:r>
                      <a:r>
                        <a:rPr lang="en-US" altLang="zh-CHT" sz="1300" b="0" i="0" u="none" strike="noStrike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4</a:t>
                      </a:r>
                      <a:r>
                        <a:rPr lang="en-US" altLang="zh-CHT" sz="13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 / </a:t>
                      </a:r>
                      <a:r>
                        <a:rPr lang="en-US" altLang="zh-CHT" sz="13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Max: 40</a:t>
                      </a:r>
                      <a:endParaRPr lang="en-US" altLang="zh-CHT" sz="13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zh-TW" sz="13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Free</a:t>
                      </a:r>
                      <a:r>
                        <a:rPr lang="en-US" altLang="zh-CHT" sz="13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: </a:t>
                      </a:r>
                      <a:r>
                        <a:rPr lang="en-US" altLang="zh-CHT" sz="13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2 / </a:t>
                      </a:r>
                      <a:r>
                        <a:rPr lang="en-US" altLang="zh-CHT" sz="13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Max: 40</a:t>
                      </a:r>
                      <a:endParaRPr lang="en-US" altLang="zh-CHT" sz="13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</a:tr>
              <a:tr h="131316"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zh-TW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Max</a:t>
                      </a:r>
                      <a:r>
                        <a:rPr lang="en-US" altLang="zh-TW" sz="13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 Concurrent Transcoding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8</a:t>
                      </a:r>
                      <a:r>
                        <a:rPr lang="en-US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 </a:t>
                      </a:r>
                      <a:r>
                        <a:rPr lang="en-US" altLang="zh-TW" sz="13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(1080P -&gt; 720P)</a:t>
                      </a:r>
                      <a:endParaRPr lang="en-US" sz="1300" b="0" i="0" u="none" strike="noStrike" dirty="0" smtClean="0">
                        <a:solidFill>
                          <a:schemeClr val="tx1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5 </a:t>
                      </a:r>
                      <a:r>
                        <a:rPr lang="en-US" altLang="zh-TW" sz="13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(1080P</a:t>
                      </a:r>
                      <a:r>
                        <a:rPr lang="en-US" altLang="zh-TW" sz="13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 -&gt; </a:t>
                      </a:r>
                      <a:r>
                        <a:rPr lang="en-US" altLang="zh-TW" sz="13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720P)</a:t>
                      </a:r>
                      <a:endParaRPr lang="en-US" sz="1300" b="0" i="0" u="none" strike="noStrike" dirty="0" smtClean="0">
                        <a:solidFill>
                          <a:schemeClr val="tx1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167388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6998109"/>
              </p:ext>
            </p:extLst>
          </p:nvPr>
        </p:nvGraphicFramePr>
        <p:xfrm>
          <a:off x="611560" y="915566"/>
          <a:ext cx="7848873" cy="3962895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584176"/>
                <a:gridCol w="2808312"/>
                <a:gridCol w="3456385"/>
              </a:tblGrid>
              <a:tr h="216024">
                <a:tc>
                  <a:txBody>
                    <a:bodyPr/>
                    <a:lstStyle/>
                    <a:p>
                      <a:pPr algn="l" fontAlgn="t"/>
                      <a:endParaRPr lang="en-US" sz="1300" b="0" i="0" u="none" strike="noStrike" dirty="0">
                        <a:solidFill>
                          <a:srgbClr val="4F81BD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300" b="0" u="none" strike="noStrike" dirty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TS</a:t>
                      </a:r>
                      <a:r>
                        <a:rPr lang="en-US" sz="1300" b="0" u="none" strike="noStrike" dirty="0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-253A-4G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zh-TW" sz="13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Other 2-Bay NAS</a:t>
                      </a:r>
                      <a:endParaRPr lang="en-US" sz="1300" b="0" i="0" u="none" strike="noStrike" dirty="0">
                        <a:solidFill>
                          <a:schemeClr val="bg1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</a:tr>
              <a:tr h="205224"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zh-CHT" sz="1300" b="0" u="none" strike="noStrike" dirty="0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CPU</a:t>
                      </a:r>
                      <a:endParaRPr lang="zh-CHT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  <a:tc gridSpan="2">
                  <a:txBody>
                    <a:bodyPr/>
                    <a:lstStyle/>
                    <a:p>
                      <a:pPr algn="l" fontAlgn="t"/>
                      <a:r>
                        <a:rPr lang="tr-TR" sz="1300" b="0" u="none" strike="noStrike" dirty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14nm </a:t>
                      </a:r>
                      <a:r>
                        <a:rPr lang="tr-TR" sz="1300" b="0" u="none" strike="noStrike" dirty="0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Intel </a:t>
                      </a:r>
                      <a:r>
                        <a:rPr lang="tr-TR" sz="1300" b="0" u="none" strike="noStrike" dirty="0" err="1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Celeron</a:t>
                      </a:r>
                      <a:r>
                        <a:rPr lang="tr-TR" sz="1300" b="0" u="none" strike="noStrike" dirty="0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 </a:t>
                      </a:r>
                      <a:r>
                        <a:rPr lang="tr-TR" sz="1300" b="0" u="none" strike="noStrike" dirty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N3150 </a:t>
                      </a:r>
                      <a:r>
                        <a:rPr lang="tr-TR" sz="1300" b="0" u="none" strike="noStrike" dirty="0" err="1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quad-core</a:t>
                      </a:r>
                      <a:r>
                        <a:rPr lang="tr-TR" sz="1300" b="0" u="none" strike="noStrike" dirty="0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 </a:t>
                      </a:r>
                      <a:r>
                        <a:rPr lang="tr-TR" sz="1300" b="0" u="none" strike="noStrike" dirty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1.6GHz, </a:t>
                      </a:r>
                      <a:r>
                        <a:rPr lang="tr-TR" sz="1300" b="0" u="none" strike="noStrike" dirty="0" err="1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max</a:t>
                      </a:r>
                      <a:r>
                        <a:rPr lang="tr-TR" sz="1300" b="0" u="none" strike="noStrike" dirty="0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 2.08GHz</a:t>
                      </a:r>
                      <a:endParaRPr lang="tr-TR" sz="13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39132"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zh-CHT" sz="1300" b="0" u="none" strike="noStrike" dirty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AES-</a:t>
                      </a:r>
                      <a:r>
                        <a:rPr lang="en-US" altLang="zh-CHT" sz="1300" b="0" u="none" strike="noStrike" dirty="0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NI HW</a:t>
                      </a:r>
                      <a:r>
                        <a:rPr lang="en-US" altLang="zh-CHT" sz="1300" b="0" u="none" strike="noStrike" baseline="0" dirty="0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 Encryption</a:t>
                      </a:r>
                      <a:endParaRPr lang="zh-CHT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  <a:tc gridSpan="2">
                  <a:txBody>
                    <a:bodyPr/>
                    <a:lstStyle/>
                    <a:p>
                      <a:pPr algn="l" fontAlgn="t"/>
                      <a:r>
                        <a:rPr lang="en-US" sz="1300" b="0" u="none" strike="noStrike" dirty="0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 </a:t>
                      </a:r>
                      <a:r>
                        <a:rPr lang="en-US" sz="1300" b="0" u="none" strike="noStrike" dirty="0" smtClean="0">
                          <a:effectLst/>
                          <a:latin typeface="+mj-lt"/>
                          <a:ea typeface="微軟正黑體"/>
                          <a:cs typeface="微軟正黑體"/>
                          <a:sym typeface="Zapf Dingbats"/>
                        </a:rPr>
                        <a:t>✔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44016"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zh-CHT" sz="1300" b="0" u="none" strike="noStrike" dirty="0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Memory</a:t>
                      </a:r>
                      <a:endParaRPr lang="zh-CHT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zh-CHT" sz="1300" b="0" u="none" strike="noStrike" dirty="0" smtClean="0">
                          <a:solidFill>
                            <a:srgbClr val="FF0000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4GB</a:t>
                      </a:r>
                      <a:r>
                        <a:rPr lang="en-US" altLang="zh-CHT" sz="1300" b="0" u="none" strike="noStrike" baseline="0" dirty="0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 DDR3L-1600, </a:t>
                      </a:r>
                      <a:r>
                        <a:rPr lang="en-US" altLang="zh-TW" sz="1300" b="0" u="none" strike="noStrike" dirty="0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dual-channel (2</a:t>
                      </a:r>
                      <a:r>
                        <a:rPr lang="en-US" altLang="zh-TW" sz="1300" b="0" u="none" strike="noStrike" baseline="0" dirty="0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 x 2GB), expandable to 8GB</a:t>
                      </a:r>
                      <a:endParaRPr lang="en-US" altLang="zh-TW" sz="1300" b="0" u="none" strike="noStrike" dirty="0" smtClean="0"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HT" sz="1300" b="0" u="none" strike="noStrike" dirty="0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2GB, single-channel design</a:t>
                      </a:r>
                      <a:endParaRPr lang="en-US" altLang="zh-CHT" sz="1300" b="0" u="none" strike="noStrike" dirty="0" smtClean="0">
                        <a:solidFill>
                          <a:srgbClr val="000000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</a:tr>
              <a:tr h="122932">
                <a:tc>
                  <a:txBody>
                    <a:bodyPr/>
                    <a:lstStyle/>
                    <a:p>
                      <a:pPr algn="l" fontAlgn="t"/>
                      <a:r>
                        <a:rPr lang="en-US" sz="1300" b="0" u="none" strike="noStrike" dirty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USB </a:t>
                      </a:r>
                      <a:r>
                        <a:rPr lang="en-US" sz="1300" b="0" u="none" strike="noStrike" dirty="0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3.0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300" b="0" u="none" strike="noStrike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4</a:t>
                      </a:r>
                      <a:endParaRPr lang="en-US" sz="1300" b="0" i="0" u="none" strike="noStrike" dirty="0">
                        <a:solidFill>
                          <a:srgbClr val="FF0000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300" b="0" u="none" strike="noStrike" dirty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3</a:t>
                      </a:r>
                      <a:endParaRPr lang="en-US" sz="13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</a:tr>
              <a:tr h="245864"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zh-CHT" sz="1300" b="0" u="none" strike="noStrike" dirty="0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Audio In &amp; Out</a:t>
                      </a:r>
                      <a:endParaRPr lang="zh-CHT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zh-CHT" sz="1300" b="0" u="none" strike="noStrike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2 x 6.3mm </a:t>
                      </a:r>
                      <a:r>
                        <a:rPr lang="en-US" altLang="zh-CHT" sz="1300" b="0" u="none" strike="noStrike" dirty="0" err="1" smtClean="0">
                          <a:solidFill>
                            <a:srgbClr val="FF0000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Mic</a:t>
                      </a:r>
                      <a:r>
                        <a:rPr lang="en-US" altLang="zh-CHT" sz="1300" b="0" u="none" strike="noStrike" dirty="0" smtClean="0">
                          <a:solidFill>
                            <a:srgbClr val="FF0000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-In &amp;</a:t>
                      </a:r>
                      <a:r>
                        <a:rPr lang="zh-CHT" altLang="en-US" sz="1300" b="0" u="none" strike="noStrike" dirty="0" smtClean="0">
                          <a:solidFill>
                            <a:srgbClr val="FF0000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 </a:t>
                      </a:r>
                      <a:endParaRPr lang="en-US" altLang="zh-CHT" sz="1300" b="0" u="none" strike="noStrike" dirty="0" smtClean="0">
                        <a:solidFill>
                          <a:srgbClr val="FF0000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  <a:p>
                      <a:pPr algn="l" fontAlgn="t"/>
                      <a:r>
                        <a:rPr lang="en-US" altLang="zh-CHT" sz="1300" b="0" u="none" strike="noStrike" dirty="0" smtClean="0">
                          <a:solidFill>
                            <a:srgbClr val="FF0000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3.5mm Line-Out jacks</a:t>
                      </a:r>
                      <a:endParaRPr lang="zh-CHT" altLang="en-US" sz="1300" b="0" i="0" u="none" strike="noStrike" dirty="0">
                        <a:solidFill>
                          <a:srgbClr val="FF0000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300" b="0" u="none" strike="noStrike" dirty="0" smtClean="0">
                          <a:effectLst/>
                          <a:latin typeface="+mj-lt"/>
                          <a:ea typeface="微軟正黑體"/>
                          <a:cs typeface="微軟正黑體"/>
                          <a:sym typeface="Zapf Dingbats"/>
                        </a:rPr>
                        <a:t>✗</a:t>
                      </a:r>
                      <a:endParaRPr lang="en-US" sz="13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</a:tr>
              <a:tr h="122932">
                <a:tc>
                  <a:txBody>
                    <a:bodyPr/>
                    <a:lstStyle/>
                    <a:p>
                      <a:pPr algn="l" fontAlgn="t"/>
                      <a:r>
                        <a:rPr lang="en-US" sz="1300" b="0" u="none" strike="noStrike" dirty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HDMI </a:t>
                      </a:r>
                      <a:r>
                        <a:rPr lang="en-US" sz="1300" b="0" u="none" strike="noStrike" dirty="0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Out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300" b="0" u="none" strike="noStrike" dirty="0" smtClean="0">
                          <a:solidFill>
                            <a:srgbClr val="FF0000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Dual</a:t>
                      </a:r>
                      <a:r>
                        <a:rPr lang="en-US" sz="1300" b="0" u="none" strike="noStrike" baseline="0" dirty="0" smtClean="0">
                          <a:solidFill>
                            <a:srgbClr val="FF0000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 </a:t>
                      </a:r>
                      <a:r>
                        <a:rPr lang="en-US" sz="1300" b="0" u="none" strike="noStrike" dirty="0" smtClean="0">
                          <a:solidFill>
                            <a:srgbClr val="FF0000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HDMI, up</a:t>
                      </a:r>
                      <a:r>
                        <a:rPr lang="en-US" sz="1300" b="0" u="none" strike="noStrike" baseline="0" dirty="0" smtClean="0">
                          <a:solidFill>
                            <a:srgbClr val="FF0000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 to</a:t>
                      </a:r>
                      <a:r>
                        <a:rPr lang="en-US" sz="1300" b="0" u="none" strike="noStrike" dirty="0" smtClean="0">
                          <a:solidFill>
                            <a:srgbClr val="FF0000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 </a:t>
                      </a:r>
                      <a:r>
                        <a:rPr lang="en-US" sz="1300" b="0" u="none" strike="noStrike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4K 2160p </a:t>
                      </a:r>
                      <a:endParaRPr lang="en-US" sz="1300" b="0" u="none" strike="noStrike" dirty="0" smtClean="0">
                        <a:solidFill>
                          <a:srgbClr val="FF0000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  <a:p>
                      <a:pPr algn="l" fontAlgn="t"/>
                      <a:r>
                        <a:rPr lang="en-US" sz="1300" b="0" u="none" strike="noStrike" dirty="0" smtClean="0">
                          <a:solidFill>
                            <a:srgbClr val="FF0000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Ultra </a:t>
                      </a:r>
                      <a:r>
                        <a:rPr lang="en-US" sz="1300" b="0" u="none" strike="noStrike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HD </a:t>
                      </a:r>
                      <a:r>
                        <a:rPr lang="en-US" sz="1300" b="0" u="none" strike="noStrike" dirty="0" smtClean="0">
                          <a:solidFill>
                            <a:srgbClr val="FF0000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resolution</a:t>
                      </a:r>
                      <a:endParaRPr lang="en-US" sz="1300" b="0" i="0" u="none" strike="noStrike" dirty="0">
                        <a:solidFill>
                          <a:srgbClr val="FF0000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300" b="0" u="none" strike="noStrike" dirty="0" smtClean="0">
                          <a:effectLst/>
                          <a:latin typeface="+mj-lt"/>
                          <a:ea typeface="微軟正黑體"/>
                          <a:cs typeface="微軟正黑體"/>
                          <a:sym typeface="Zapf Dingbats"/>
                        </a:rPr>
                        <a:t>✗</a:t>
                      </a:r>
                      <a:endParaRPr lang="en-US" sz="13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</a:tr>
              <a:tr h="114548"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zh-CHT" sz="1300" b="0" u="none" strike="noStrike" dirty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IR </a:t>
                      </a:r>
                      <a:r>
                        <a:rPr lang="en-US" altLang="zh-CHT" sz="1300" b="0" u="none" strike="noStrike" dirty="0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Receiver</a:t>
                      </a:r>
                      <a:endParaRPr lang="zh-CHT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300" b="0" u="none" strike="noStrike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微軟正黑體"/>
                          <a:cs typeface="微軟正黑體"/>
                          <a:sym typeface="Zapf Dingbats"/>
                        </a:rPr>
                        <a:t>✔</a:t>
                      </a:r>
                      <a:r>
                        <a:rPr lang="en-US" altLang="zh-CHT" sz="1300" b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微軟正黑體"/>
                          <a:cs typeface="微軟正黑體"/>
                        </a:rPr>
                        <a:t> </a:t>
                      </a:r>
                      <a:r>
                        <a:rPr lang="en-US" altLang="zh-TW" sz="1300" b="0" u="none" strike="noStrike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微軟正黑體"/>
                          <a:cs typeface="微軟正黑體"/>
                        </a:rPr>
                        <a:t>universal remote learning</a:t>
                      </a:r>
                      <a:r>
                        <a:rPr lang="en-US" altLang="zh-CHT" sz="1300" b="0" u="none" strike="noStrike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微軟正黑體"/>
                          <a:cs typeface="微軟正黑體"/>
                        </a:rPr>
                        <a:t> (free remote control)</a:t>
                      </a:r>
                      <a:endParaRPr lang="en-US" altLang="zh-CHT" sz="1300" b="0" i="0" u="none" strike="noStrike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300" b="0" u="none" strike="noStrike" dirty="0" smtClean="0">
                          <a:effectLst/>
                          <a:latin typeface="+mj-lt"/>
                          <a:ea typeface="微軟正黑體"/>
                          <a:cs typeface="微軟正黑體"/>
                          <a:sym typeface="Zapf Dingbats"/>
                        </a:rPr>
                        <a:t>✗</a:t>
                      </a:r>
                      <a:endParaRPr lang="en-US" sz="13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</a:tr>
              <a:tr h="165472"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zh-TW" sz="1300" b="0" u="none" strike="noStrike" dirty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4K H.264 </a:t>
                      </a:r>
                      <a:r>
                        <a:rPr lang="en-US" altLang="zh-TW" sz="1300" b="0" u="none" strike="noStrike" dirty="0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Video</a:t>
                      </a:r>
                      <a:endParaRPr lang="zh-TW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zh-CHT" sz="1300" b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微軟正黑體"/>
                          <a:cs typeface="微軟正黑體"/>
                        </a:rPr>
                        <a:t>HDMI playback, real-time</a:t>
                      </a:r>
                      <a:r>
                        <a:rPr lang="en-US" altLang="zh-CHT" sz="1300" b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微軟正黑體"/>
                          <a:cs typeface="微軟正黑體"/>
                        </a:rPr>
                        <a:t> &amp; offline transcoding</a:t>
                      </a:r>
                      <a:endParaRPr lang="zh-CHT" altLang="en-US" sz="1300" b="0" i="0" u="none" strike="noStrike" kern="1200" dirty="0">
                        <a:solidFill>
                          <a:srgbClr val="0000FF"/>
                        </a:solidFill>
                        <a:effectLst/>
                        <a:latin typeface="+mn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zh-TW" sz="1300" b="0" u="none" strike="noStrike" dirty="0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Only transcoding</a:t>
                      </a:r>
                      <a:endParaRPr lang="zh-CHT" altLang="en-US" sz="13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</a:tr>
              <a:tr h="144016"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zh-CHT" sz="1300" b="0" u="none" strike="noStrike" dirty="0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Operating System</a:t>
                      </a:r>
                      <a:endParaRPr lang="zh-CHT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zh-CHT" sz="1300" b="0" u="none" strike="noStrike" dirty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QTS 4.2 + </a:t>
                      </a:r>
                      <a:r>
                        <a:rPr lang="en-US" altLang="zh-CHT" sz="1300" b="0" u="none" strike="noStrike" dirty="0" smtClean="0">
                          <a:solidFill>
                            <a:srgbClr val="FF0000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Linux Dual OS</a:t>
                      </a:r>
                      <a:endParaRPr lang="zh-CHT" altLang="en-US" sz="1300" b="0" i="0" u="none" strike="noStrike" dirty="0">
                        <a:solidFill>
                          <a:srgbClr val="FF0000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300" b="0" u="none" strike="noStrike" dirty="0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DSM</a:t>
                      </a:r>
                      <a:r>
                        <a:rPr lang="en-US" sz="1300" b="0" u="none" strike="noStrike" baseline="0" dirty="0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 </a:t>
                      </a:r>
                      <a:r>
                        <a:rPr lang="en-US" altLang="zh-TW" sz="1300" b="0" u="none" strike="noStrike" baseline="0" dirty="0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OS</a:t>
                      </a:r>
                      <a:endParaRPr lang="en-US" sz="13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</a:tr>
              <a:tr h="173856"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zh-CHT" sz="1300" b="0" dirty="0" smtClean="0">
                          <a:latin typeface="+mj-lt"/>
                          <a:ea typeface="微軟正黑體"/>
                          <a:cs typeface="微軟正黑體"/>
                        </a:rPr>
                        <a:t>Install &amp; Run</a:t>
                      </a:r>
                    </a:p>
                    <a:p>
                      <a:pPr algn="l" fontAlgn="t"/>
                      <a:r>
                        <a:rPr lang="en-US" altLang="zh-CHT" sz="1300" b="0" dirty="0" smtClean="0">
                          <a:latin typeface="+mj-lt"/>
                          <a:ea typeface="微軟正黑體"/>
                          <a:cs typeface="微軟正黑體"/>
                        </a:rPr>
                        <a:t>Virtual Machines</a:t>
                      </a:r>
                      <a:endParaRPr lang="zh-CHT" altLang="en-US" sz="1300" b="0" dirty="0"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300" b="0" dirty="0">
                          <a:solidFill>
                            <a:srgbClr val="FF0000"/>
                          </a:solidFill>
                          <a:latin typeface="+mj-lt"/>
                          <a:ea typeface="微軟正黑體"/>
                          <a:cs typeface="微軟正黑體"/>
                        </a:rPr>
                        <a:t>Virtualization Station</a:t>
                      </a:r>
                      <a:r>
                        <a:rPr lang="en-US" sz="1300" b="0" dirty="0">
                          <a:latin typeface="+mj-lt"/>
                          <a:ea typeface="微軟正黑體"/>
                          <a:cs typeface="微軟正黑體"/>
                        </a:rPr>
                        <a:t>: </a:t>
                      </a:r>
                      <a:r>
                        <a:rPr lang="en-US" sz="1300" b="0" dirty="0" smtClean="0">
                          <a:latin typeface="+mj-lt"/>
                          <a:ea typeface="微軟正黑體"/>
                          <a:cs typeface="微軟正黑體"/>
                        </a:rPr>
                        <a:t>Windows, Linux/</a:t>
                      </a:r>
                      <a:r>
                        <a:rPr lang="en-US" sz="1300" b="0" dirty="0">
                          <a:latin typeface="+mj-lt"/>
                          <a:ea typeface="微軟正黑體"/>
                          <a:cs typeface="微軟正黑體"/>
                        </a:rPr>
                        <a:t>Unix, </a:t>
                      </a:r>
                      <a:r>
                        <a:rPr lang="en-US" sz="1300" b="0" dirty="0" smtClean="0">
                          <a:latin typeface="+mj-lt"/>
                          <a:ea typeface="微軟正黑體"/>
                          <a:cs typeface="微軟正黑體"/>
                        </a:rPr>
                        <a:t>Android virtual</a:t>
                      </a:r>
                      <a:r>
                        <a:rPr lang="en-US" sz="1300" b="0" baseline="0" dirty="0" smtClean="0">
                          <a:latin typeface="+mj-lt"/>
                          <a:ea typeface="微軟正黑體"/>
                          <a:cs typeface="微軟正黑體"/>
                        </a:rPr>
                        <a:t> machines</a:t>
                      </a:r>
                      <a:endParaRPr lang="en-US" sz="1300" b="0" dirty="0">
                        <a:solidFill>
                          <a:srgbClr val="FF0000"/>
                        </a:solidFill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b="0" u="none" strike="noStrike" dirty="0" smtClean="0">
                          <a:effectLst/>
                          <a:latin typeface="+mj-lt"/>
                          <a:ea typeface="微軟正黑體"/>
                          <a:cs typeface="微軟正黑體"/>
                          <a:sym typeface="Zapf Dingbats"/>
                        </a:rPr>
                        <a:t>✗</a:t>
                      </a:r>
                      <a:endParaRPr lang="en-US" sz="1300" b="0" i="0" u="none" strike="noStrike" dirty="0" smtClean="0">
                        <a:solidFill>
                          <a:schemeClr val="tx1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</a:tr>
              <a:tr h="173856"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zh-CHT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Karaoke App</a:t>
                      </a:r>
                      <a:r>
                        <a:rPr lang="en-US" altLang="zh-CHT" sz="13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 </a:t>
                      </a:r>
                      <a:endParaRPr lang="zh-CHT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300" b="0" i="0" u="none" strike="noStrike" dirty="0" err="1" smtClean="0">
                          <a:solidFill>
                            <a:srgbClr val="FF0000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OceanKTV</a:t>
                      </a:r>
                      <a:r>
                        <a:rPr lang="en-US" sz="13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 </a:t>
                      </a:r>
                      <a:r>
                        <a:rPr lang="en-US" sz="1300" b="0" i="0" u="none" strike="noStrike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+ </a:t>
                      </a:r>
                      <a:r>
                        <a:rPr lang="en-US" sz="13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tablet </a:t>
                      </a:r>
                      <a:r>
                        <a:rPr lang="en-US" sz="1300" b="0" i="0" u="none" strike="noStrike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app</a:t>
                      </a: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b="0" u="none" strike="noStrike" dirty="0" smtClean="0">
                          <a:effectLst/>
                          <a:latin typeface="+mj-lt"/>
                          <a:ea typeface="微軟正黑體"/>
                          <a:cs typeface="微軟正黑體"/>
                          <a:sym typeface="Zapf Dingbats"/>
                        </a:rPr>
                        <a:t>✗</a:t>
                      </a:r>
                      <a:endParaRPr lang="en-US" sz="1300" b="0" i="0" u="none" strike="noStrike" dirty="0" smtClean="0">
                        <a:solidFill>
                          <a:schemeClr val="tx1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</a:tr>
              <a:tr h="72008"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zh-CHT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IP Cam Licenses</a:t>
                      </a:r>
                      <a:endParaRPr lang="zh-CHT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zh-CHT" sz="13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Free: </a:t>
                      </a:r>
                      <a:r>
                        <a:rPr lang="en-US" altLang="zh-CHT" sz="1300" b="0" i="0" u="none" strike="noStrike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4</a:t>
                      </a:r>
                      <a:r>
                        <a:rPr lang="en-US" altLang="zh-CHT" sz="13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 / </a:t>
                      </a:r>
                      <a:r>
                        <a:rPr lang="en-US" altLang="zh-CHT" sz="13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Max: 40</a:t>
                      </a:r>
                      <a:endParaRPr lang="en-US" altLang="zh-CHT" sz="13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zh-CHT" sz="1300" b="0" u="none" strike="noStrike" dirty="0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Free: </a:t>
                      </a:r>
                      <a:r>
                        <a:rPr lang="en-US" altLang="zh-CHT" sz="1300" b="0" u="none" strike="noStrike" dirty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2 / </a:t>
                      </a:r>
                      <a:r>
                        <a:rPr lang="en-US" altLang="zh-CHT" sz="1300" b="0" u="none" strike="noStrike" dirty="0" smtClean="0">
                          <a:effectLst/>
                          <a:latin typeface="+mj-lt"/>
                          <a:ea typeface="微軟正黑體"/>
                          <a:cs typeface="微軟正黑體"/>
                        </a:rPr>
                        <a:t>Max: 30</a:t>
                      </a:r>
                      <a:endParaRPr lang="en-US" altLang="zh-CHT" sz="13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  <a:ea typeface="微軟正黑體"/>
                        <a:cs typeface="微軟正黑體"/>
                      </a:endParaRPr>
                    </a:p>
                  </a:txBody>
                  <a:tcPr marL="12700" marR="12700" marT="1270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17323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Shot 2015-11-12 at 10.15.58 PM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2067774"/>
            <a:ext cx="720000" cy="720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475656" y="1419702"/>
            <a:ext cx="2160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rgbClr val="000000"/>
                </a:solidFill>
                <a:latin typeface="+mj-lt"/>
                <a:ea typeface="微軟正黑體"/>
                <a:cs typeface="微軟正黑體"/>
              </a:rPr>
              <a:t>14nm Intel Celeron</a:t>
            </a:r>
          </a:p>
          <a:p>
            <a:r>
              <a:rPr lang="en-US" altLang="zh-TW" sz="1200" dirty="0" smtClean="0">
                <a:solidFill>
                  <a:srgbClr val="000000"/>
                </a:solidFill>
                <a:latin typeface="+mj-lt"/>
                <a:ea typeface="微軟正黑體"/>
                <a:cs typeface="微軟正黑體"/>
              </a:rPr>
              <a:t>Quad-Core 1.6~2.08GHz</a:t>
            </a:r>
            <a:r>
              <a:rPr lang="en-US" sz="1200" dirty="0" smtClean="0">
                <a:solidFill>
                  <a:srgbClr val="000000"/>
                </a:solidFill>
                <a:latin typeface="+mj-lt"/>
                <a:ea typeface="微軟正黑體"/>
                <a:cs typeface="微軟正黑體"/>
              </a:rPr>
              <a:t> </a:t>
            </a:r>
            <a:endParaRPr lang="en-US" sz="1200" dirty="0">
              <a:solidFill>
                <a:srgbClr val="000000"/>
              </a:solidFill>
              <a:latin typeface="+mj-lt"/>
              <a:ea typeface="微軟正黑體"/>
              <a:cs typeface="微軟正黑體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16016" y="2139782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rgbClr val="000000"/>
                </a:solidFill>
                <a:latin typeface="微軟正黑體"/>
                <a:ea typeface="微軟正黑體"/>
                <a:cs typeface="微軟正黑體"/>
              </a:rPr>
              <a:t>4K 2160p</a:t>
            </a:r>
          </a:p>
          <a:p>
            <a:r>
              <a:rPr lang="en-US" sz="1200" dirty="0" smtClean="0">
                <a:solidFill>
                  <a:srgbClr val="000000"/>
                </a:solidFill>
                <a:latin typeface="微軟正黑體"/>
                <a:ea typeface="微軟正黑體"/>
                <a:cs typeface="微軟正黑體"/>
              </a:rPr>
              <a:t>Ultra HD </a:t>
            </a:r>
            <a:r>
              <a:rPr lang="en-US" altLang="zh-TW" sz="1200" dirty="0" smtClean="0">
                <a:solidFill>
                  <a:srgbClr val="000000"/>
                </a:solidFill>
                <a:latin typeface="微軟正黑體"/>
                <a:ea typeface="微軟正黑體"/>
                <a:cs typeface="微軟正黑體"/>
              </a:rPr>
              <a:t>Resolution</a:t>
            </a:r>
            <a:endParaRPr lang="en-US" sz="1200" dirty="0">
              <a:solidFill>
                <a:srgbClr val="000000"/>
              </a:solidFill>
              <a:latin typeface="微軟正黑體"/>
              <a:ea typeface="微軟正黑體"/>
              <a:cs typeface="微軟正黑體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75656" y="2931790"/>
            <a:ext cx="2592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200" dirty="0" smtClean="0">
                <a:solidFill>
                  <a:srgbClr val="000000"/>
                </a:solidFill>
                <a:latin typeface="+mj-lt"/>
                <a:ea typeface="微軟正黑體"/>
                <a:cs typeface="微軟正黑體"/>
              </a:rPr>
              <a:t>8</a:t>
            </a:r>
            <a:r>
              <a:rPr lang="en-US" altLang="zh-TW" sz="1200" baseline="30000" dirty="0" smtClean="0">
                <a:solidFill>
                  <a:srgbClr val="000000"/>
                </a:solidFill>
                <a:latin typeface="+mj-lt"/>
                <a:ea typeface="微軟正黑體"/>
                <a:cs typeface="微軟正黑體"/>
              </a:rPr>
              <a:t>th</a:t>
            </a:r>
            <a:r>
              <a:rPr lang="en-US" altLang="zh-TW" sz="1200" dirty="0" smtClean="0">
                <a:solidFill>
                  <a:srgbClr val="000000"/>
                </a:solidFill>
                <a:latin typeface="+mj-lt"/>
                <a:ea typeface="微軟正黑體"/>
                <a:cs typeface="微軟正黑體"/>
              </a:rPr>
              <a:t> Gen Intel HD Graphics</a:t>
            </a:r>
          </a:p>
          <a:p>
            <a:r>
              <a:rPr lang="en-US" sz="1200" dirty="0">
                <a:solidFill>
                  <a:srgbClr val="000000"/>
                </a:solidFill>
                <a:latin typeface="+mj-lt"/>
                <a:ea typeface="微軟正黑體"/>
                <a:cs typeface="微軟正黑體"/>
              </a:rPr>
              <a:t>4K H.</a:t>
            </a:r>
            <a:r>
              <a:rPr lang="en-US" sz="1200" dirty="0" smtClean="0">
                <a:solidFill>
                  <a:srgbClr val="000000"/>
                </a:solidFill>
                <a:latin typeface="+mj-lt"/>
                <a:ea typeface="微軟正黑體"/>
                <a:cs typeface="微軟正黑體"/>
              </a:rPr>
              <a:t>264 HW Decoding/Transcoding</a:t>
            </a:r>
            <a:endParaRPr lang="en-US" sz="1200" dirty="0">
              <a:solidFill>
                <a:srgbClr val="000000"/>
              </a:solidFill>
              <a:latin typeface="+mj-lt"/>
              <a:ea typeface="微軟正黑體"/>
              <a:cs typeface="微軟正黑體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716016" y="1390085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rgbClr val="000000"/>
                </a:solidFill>
                <a:latin typeface="+mj-lt"/>
                <a:ea typeface="微軟正黑體"/>
                <a:cs typeface="微軟正黑體"/>
              </a:rPr>
              <a:t>4GB / 8GB </a:t>
            </a:r>
            <a:r>
              <a:rPr lang="en-US" altLang="zh-TW" sz="1200" dirty="0" smtClean="0">
                <a:solidFill>
                  <a:srgbClr val="000000"/>
                </a:solidFill>
                <a:latin typeface="+mj-lt"/>
                <a:ea typeface="微軟正黑體"/>
                <a:cs typeface="微軟正黑體"/>
              </a:rPr>
              <a:t>Dual Channel</a:t>
            </a:r>
          </a:p>
          <a:p>
            <a:r>
              <a:rPr lang="en-US" sz="1200" dirty="0">
                <a:solidFill>
                  <a:srgbClr val="000000"/>
                </a:solidFill>
                <a:latin typeface="+mj-lt"/>
                <a:ea typeface="微軟正黑體"/>
                <a:cs typeface="微軟正黑體"/>
              </a:rPr>
              <a:t>DDR3L-</a:t>
            </a:r>
            <a:r>
              <a:rPr lang="en-US" sz="1200" dirty="0" smtClean="0">
                <a:solidFill>
                  <a:srgbClr val="000000"/>
                </a:solidFill>
                <a:latin typeface="+mj-lt"/>
                <a:ea typeface="微軟正黑體"/>
                <a:cs typeface="微軟正黑體"/>
              </a:rPr>
              <a:t>1600</a:t>
            </a:r>
            <a:r>
              <a:rPr lang="en-US" sz="1200" dirty="0">
                <a:solidFill>
                  <a:srgbClr val="000000"/>
                </a:solidFill>
                <a:latin typeface="+mj-lt"/>
                <a:ea typeface="微軟正黑體"/>
                <a:cs typeface="微軟正黑體"/>
              </a:rPr>
              <a:t> </a:t>
            </a:r>
            <a:r>
              <a:rPr lang="en-US" sz="1200" dirty="0" smtClean="0">
                <a:solidFill>
                  <a:srgbClr val="000000"/>
                </a:solidFill>
                <a:latin typeface="+mj-lt"/>
                <a:ea typeface="微軟正黑體"/>
                <a:cs typeface="微軟正黑體"/>
              </a:rPr>
              <a:t>SODIMM</a:t>
            </a:r>
            <a:endParaRPr lang="en-US" sz="1200" dirty="0">
              <a:solidFill>
                <a:srgbClr val="000000"/>
              </a:solidFill>
              <a:latin typeface="+mj-lt"/>
              <a:ea typeface="微軟正黑體"/>
              <a:cs typeface="微軟正黑體"/>
            </a:endParaRPr>
          </a:p>
        </p:txBody>
      </p:sp>
      <p:pic>
        <p:nvPicPr>
          <p:cNvPr id="11" name="Picture 2" descr="Screen Shot 2015-11-12 at 10.15.58 PM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51920" y="2067774"/>
            <a:ext cx="720000" cy="720000"/>
          </a:xfrm>
          <a:prstGeom prst="rect">
            <a:avLst/>
          </a:prstGeom>
        </p:spPr>
      </p:pic>
      <p:pic>
        <p:nvPicPr>
          <p:cNvPr id="12" name="Picture 2" descr="Screen Shot 2015-11-12 at 10.15.58 PM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3568" y="1275686"/>
            <a:ext cx="720000" cy="720000"/>
          </a:xfrm>
          <a:prstGeom prst="rect">
            <a:avLst/>
          </a:prstGeom>
        </p:spPr>
      </p:pic>
      <p:pic>
        <p:nvPicPr>
          <p:cNvPr id="14" name="Picture 2" descr="Screen Shot 2015-11-12 at 10.15.58 PM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3568" y="2859862"/>
            <a:ext cx="720000" cy="720000"/>
          </a:xfrm>
          <a:prstGeom prst="rect">
            <a:avLst/>
          </a:prstGeom>
        </p:spPr>
      </p:pic>
      <p:pic>
        <p:nvPicPr>
          <p:cNvPr id="15" name="Picture 2" descr="Screen Shot 2015-11-12 at 10.15.58 PM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851920" y="1275686"/>
            <a:ext cx="720000" cy="72000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539552" y="834266"/>
            <a:ext cx="3456384" cy="369332"/>
          </a:xfrm>
          <a:prstGeom prst="rect">
            <a:avLst/>
          </a:prstGeom>
          <a:solidFill>
            <a:srgbClr val="FF000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altLang="zh-TW" dirty="0" smtClean="0">
                <a:solidFill>
                  <a:schemeClr val="bg1"/>
                </a:solidFill>
                <a:latin typeface="+mj-lt"/>
                <a:ea typeface="微軟正黑體" pitchFamily="34" charset="-120"/>
              </a:rPr>
              <a:t>TS-x53A QTS-Linux Combo NAS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668344" y="2499742"/>
            <a:ext cx="739211" cy="971054"/>
          </a:xfrm>
          <a:prstGeom prst="rect">
            <a:avLst/>
          </a:prstGeom>
        </p:spPr>
      </p:pic>
      <p:pic>
        <p:nvPicPr>
          <p:cNvPr id="20" name="Picture 19" descr="TS-253A_NAS myQNAPcloud.png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3723878"/>
            <a:ext cx="1512168" cy="1156092"/>
          </a:xfrm>
          <a:prstGeom prst="rect">
            <a:avLst/>
          </a:prstGeom>
        </p:spPr>
      </p:pic>
      <p:pic>
        <p:nvPicPr>
          <p:cNvPr id="21" name="Picture 20" descr="TS-453A_NAS myQNAPcloud.png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3660238"/>
            <a:ext cx="1584176" cy="1211144"/>
          </a:xfrm>
          <a:prstGeom prst="rect">
            <a:avLst/>
          </a:prstGeom>
        </p:spPr>
      </p:pic>
      <p:pic>
        <p:nvPicPr>
          <p:cNvPr id="22" name="Picture 21" descr="TS-653A_NAS myQNAPcloud.png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6760" y="3347382"/>
            <a:ext cx="1993392" cy="1524000"/>
          </a:xfrm>
          <a:prstGeom prst="rect">
            <a:avLst/>
          </a:prstGeom>
        </p:spPr>
      </p:pic>
      <p:pic>
        <p:nvPicPr>
          <p:cNvPr id="23" name="Picture 22" descr="TS-853A_NAS myQNAPcloud.png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3219822"/>
            <a:ext cx="2160240" cy="1651560"/>
          </a:xfrm>
          <a:prstGeom prst="rect">
            <a:avLst/>
          </a:prstGeom>
        </p:spPr>
      </p:pic>
      <p:pic>
        <p:nvPicPr>
          <p:cNvPr id="26" name="Picture 25" descr="RM-IR002.png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4155926"/>
            <a:ext cx="216024" cy="666076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1475656" y="2182173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200" dirty="0" smtClean="0">
                <a:solidFill>
                  <a:srgbClr val="000000"/>
                </a:solidFill>
                <a:latin typeface="+mj-lt"/>
                <a:ea typeface="微軟正黑體"/>
                <a:cs typeface="微軟正黑體"/>
              </a:rPr>
              <a:t>Dual HDMI v1.4b</a:t>
            </a:r>
          </a:p>
          <a:p>
            <a:r>
              <a:rPr lang="en-US" sz="1200" dirty="0" smtClean="0">
                <a:solidFill>
                  <a:srgbClr val="000000"/>
                </a:solidFill>
                <a:latin typeface="+mj-lt"/>
                <a:ea typeface="微軟正黑體"/>
                <a:cs typeface="微軟正黑體"/>
              </a:rPr>
              <a:t>Mirroring or Extended</a:t>
            </a:r>
            <a:endParaRPr lang="en-US" sz="1200" dirty="0">
              <a:solidFill>
                <a:srgbClr val="000000"/>
              </a:solidFill>
              <a:latin typeface="+mj-lt"/>
              <a:ea typeface="微軟正黑體"/>
              <a:cs typeface="微軟正黑體"/>
            </a:endParaRPr>
          </a:p>
        </p:txBody>
      </p:sp>
      <p:sp>
        <p:nvSpPr>
          <p:cNvPr id="29" name="Round Diagonal Corner Rectangle 28"/>
          <p:cNvSpPr/>
          <p:nvPr/>
        </p:nvSpPr>
        <p:spPr>
          <a:xfrm>
            <a:off x="4427984" y="2859782"/>
            <a:ext cx="2088232" cy="576064"/>
          </a:xfrm>
          <a:prstGeom prst="round2DiagRect">
            <a:avLst/>
          </a:prstGeom>
          <a:ln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en-US" altLang="zh-TW" sz="2400" b="1" dirty="0" smtClean="0">
                <a:latin typeface="+mj-lt"/>
                <a:ea typeface="微軟正黑體"/>
                <a:cs typeface="微軟正黑體"/>
              </a:rPr>
              <a:t>Available Now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691680" y="4815031"/>
            <a:ext cx="8640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rgbClr val="000000"/>
                </a:solidFill>
                <a:latin typeface="微軟正黑體"/>
                <a:ea typeface="微軟正黑體"/>
                <a:cs typeface="微軟正黑體"/>
              </a:rPr>
              <a:t>TS-253A</a:t>
            </a:r>
            <a:endParaRPr lang="en-US" sz="1200" dirty="0">
              <a:solidFill>
                <a:srgbClr val="000000"/>
              </a:solidFill>
              <a:latin typeface="微軟正黑體"/>
              <a:ea typeface="微軟正黑體"/>
              <a:cs typeface="微軟正黑體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987824" y="4815031"/>
            <a:ext cx="8640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rgbClr val="000000"/>
                </a:solidFill>
                <a:latin typeface="微軟正黑體"/>
                <a:ea typeface="微軟正黑體"/>
                <a:cs typeface="微軟正黑體"/>
              </a:rPr>
              <a:t>TS-453A</a:t>
            </a:r>
            <a:endParaRPr lang="en-US" sz="1200" dirty="0">
              <a:solidFill>
                <a:srgbClr val="000000"/>
              </a:solidFill>
              <a:latin typeface="微軟正黑體"/>
              <a:ea typeface="微軟正黑體"/>
              <a:cs typeface="微軟正黑體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644008" y="4815031"/>
            <a:ext cx="8640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rgbClr val="000000"/>
                </a:solidFill>
                <a:latin typeface="微軟正黑體"/>
                <a:ea typeface="微軟正黑體"/>
                <a:cs typeface="微軟正黑體"/>
              </a:rPr>
              <a:t>TS-653A</a:t>
            </a:r>
            <a:endParaRPr lang="en-US" sz="1200" dirty="0">
              <a:solidFill>
                <a:srgbClr val="000000"/>
              </a:solidFill>
              <a:latin typeface="微軟正黑體"/>
              <a:ea typeface="微軟正黑體"/>
              <a:cs typeface="微軟正黑體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804248" y="4815031"/>
            <a:ext cx="8640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rgbClr val="000000"/>
                </a:solidFill>
                <a:latin typeface="微軟正黑體"/>
                <a:ea typeface="微軟正黑體"/>
                <a:cs typeface="微軟正黑體"/>
              </a:rPr>
              <a:t>TS-853A</a:t>
            </a:r>
            <a:endParaRPr lang="en-US" sz="1200" dirty="0">
              <a:solidFill>
                <a:srgbClr val="000000"/>
              </a:solidFill>
              <a:latin typeface="微軟正黑體"/>
              <a:ea typeface="微軟正黑體"/>
              <a:cs typeface="微軟正黑體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3616920"/>
            <a:ext cx="739211" cy="971054"/>
          </a:xfrm>
          <a:prstGeom prst="rect">
            <a:avLst/>
          </a:prstGeom>
        </p:spPr>
      </p:pic>
      <p:pic>
        <p:nvPicPr>
          <p:cNvPr id="20" name="Picture 19" descr="TS-253A_NAS myQNAPcloud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651870"/>
            <a:ext cx="1512168" cy="1156092"/>
          </a:xfrm>
          <a:prstGeom prst="rect">
            <a:avLst/>
          </a:prstGeom>
        </p:spPr>
      </p:pic>
      <p:pic>
        <p:nvPicPr>
          <p:cNvPr id="21" name="Picture 20" descr="TS-453A_NAS myQNAPcloud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3588230"/>
            <a:ext cx="1584176" cy="1211144"/>
          </a:xfrm>
          <a:prstGeom prst="rect">
            <a:avLst/>
          </a:prstGeom>
        </p:spPr>
      </p:pic>
      <p:pic>
        <p:nvPicPr>
          <p:cNvPr id="22" name="Picture 21" descr="TS-653A_NAS myQNAPcloud.pn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6680" y="3275374"/>
            <a:ext cx="1993392" cy="1524000"/>
          </a:xfrm>
          <a:prstGeom prst="rect">
            <a:avLst/>
          </a:prstGeom>
        </p:spPr>
      </p:pic>
      <p:pic>
        <p:nvPicPr>
          <p:cNvPr id="23" name="Picture 22" descr="TS-853A_NAS myQNAPcloud.pn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3147814"/>
            <a:ext cx="2160240" cy="1651560"/>
          </a:xfrm>
          <a:prstGeom prst="rect">
            <a:avLst/>
          </a:prstGeom>
        </p:spPr>
      </p:pic>
      <p:pic>
        <p:nvPicPr>
          <p:cNvPr id="26" name="Picture 25" descr="RM-IR002.png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011910"/>
            <a:ext cx="216024" cy="666076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971600" y="4743023"/>
            <a:ext cx="8640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latin typeface="微軟正黑體"/>
                <a:ea typeface="微軟正黑體"/>
                <a:cs typeface="微軟正黑體"/>
              </a:rPr>
              <a:t>TS-253A</a:t>
            </a:r>
            <a:endParaRPr lang="en-US" sz="1200" dirty="0">
              <a:latin typeface="微軟正黑體"/>
              <a:ea typeface="微軟正黑體"/>
              <a:cs typeface="微軟正黑體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267744" y="4743023"/>
            <a:ext cx="8640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latin typeface="微軟正黑體"/>
                <a:ea typeface="微軟正黑體"/>
                <a:cs typeface="微軟正黑體"/>
              </a:rPr>
              <a:t>TS-453A</a:t>
            </a:r>
            <a:endParaRPr lang="en-US" sz="1200" dirty="0">
              <a:latin typeface="微軟正黑體"/>
              <a:ea typeface="微軟正黑體"/>
              <a:cs typeface="微軟正黑體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923928" y="4743023"/>
            <a:ext cx="8640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latin typeface="微軟正黑體"/>
                <a:ea typeface="微軟正黑體"/>
                <a:cs typeface="微軟正黑體"/>
              </a:rPr>
              <a:t>TS-653A</a:t>
            </a:r>
            <a:endParaRPr lang="en-US" sz="1200" dirty="0">
              <a:latin typeface="微軟正黑體"/>
              <a:ea typeface="微軟正黑體"/>
              <a:cs typeface="微軟正黑體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084168" y="4743023"/>
            <a:ext cx="8640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latin typeface="微軟正黑體"/>
                <a:ea typeface="微軟正黑體"/>
                <a:cs typeface="微軟正黑體"/>
              </a:rPr>
              <a:t>TS-853A</a:t>
            </a:r>
            <a:endParaRPr lang="en-US" sz="1200" dirty="0">
              <a:latin typeface="微軟正黑體"/>
              <a:ea typeface="微軟正黑體"/>
              <a:cs typeface="微軟正黑體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779912" y="1707654"/>
            <a:ext cx="18722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800" dirty="0" smtClean="0">
                <a:latin typeface="+mj-lt"/>
                <a:ea typeface="微軟正黑體"/>
                <a:cs typeface="微軟正黑體"/>
              </a:rPr>
              <a:t>Q &amp; A</a:t>
            </a:r>
            <a:endParaRPr lang="en-US" sz="4800" dirty="0">
              <a:latin typeface="+mj-lt"/>
              <a:ea typeface="微軟正黑體"/>
              <a:cs typeface="微軟正黑體"/>
            </a:endParaRPr>
          </a:p>
        </p:txBody>
      </p:sp>
    </p:spTree>
    <p:extLst>
      <p:ext uri="{BB962C8B-B14F-4D97-AF65-F5344CB8AC3E}">
        <p14:creationId xmlns:p14="http://schemas.microsoft.com/office/powerpoint/2010/main" val="32541302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1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2692</TotalTime>
  <Words>1182</Words>
  <Application>Microsoft Macintosh PowerPoint</Application>
  <PresentationFormat>On-screen Show (16:9)</PresentationFormat>
  <Paragraphs>271</Paragraphs>
  <Slides>23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1_自訂設計</vt:lpstr>
      <vt:lpstr>TS-253A / TS-453A / TS-653A / TS-853A  QTS-Linux Combo NAS </vt:lpstr>
      <vt:lpstr>Agenda</vt:lpstr>
      <vt:lpstr>TS-x53A Introduction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Expansion Unit Support</vt:lpstr>
      <vt:lpstr>PowerPoint Presentation</vt:lpstr>
      <vt:lpstr>Let’s Compare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Vivi Hsu</dc:creator>
  <cp:lastModifiedBy>Jason Hsu</cp:lastModifiedBy>
  <cp:revision>283</cp:revision>
  <dcterms:created xsi:type="dcterms:W3CDTF">2015-08-11T03:34:38Z</dcterms:created>
  <dcterms:modified xsi:type="dcterms:W3CDTF">2015-12-09T11:41:35Z</dcterms:modified>
</cp:coreProperties>
</file>